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737A800-26FA-4788-B923-04979F798CB3}" type="datetimeFigureOut">
              <a:rPr lang="ar-IQ" smtClean="0"/>
              <a:t>09/08/1441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7467EBE-307B-4BC0-B8AE-CD6C64F7D7BD}" type="slidenum">
              <a:rPr lang="ar-IQ" smtClean="0"/>
              <a:t>‹#›</a:t>
            </a:fld>
            <a:endParaRPr lang="ar-IQ"/>
          </a:p>
        </p:txBody>
      </p:sp>
    </p:spTree>
    <p:extLst>
      <p:ext uri="{BB962C8B-B14F-4D97-AF65-F5344CB8AC3E}">
        <p14:creationId xmlns:p14="http://schemas.microsoft.com/office/powerpoint/2010/main" val="16983368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07467EBE-307B-4BC0-B8AE-CD6C64F7D7BD}" type="slidenum">
              <a:rPr lang="ar-IQ" smtClean="0"/>
              <a:t>3</a:t>
            </a:fld>
            <a:endParaRPr lang="ar-IQ"/>
          </a:p>
        </p:txBody>
      </p:sp>
    </p:spTree>
    <p:extLst>
      <p:ext uri="{BB962C8B-B14F-4D97-AF65-F5344CB8AC3E}">
        <p14:creationId xmlns:p14="http://schemas.microsoft.com/office/powerpoint/2010/main" val="252922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07467EBE-307B-4BC0-B8AE-CD6C64F7D7BD}" type="slidenum">
              <a:rPr lang="ar-IQ" smtClean="0"/>
              <a:t>4</a:t>
            </a:fld>
            <a:endParaRPr lang="ar-IQ"/>
          </a:p>
        </p:txBody>
      </p:sp>
    </p:spTree>
    <p:extLst>
      <p:ext uri="{BB962C8B-B14F-4D97-AF65-F5344CB8AC3E}">
        <p14:creationId xmlns:p14="http://schemas.microsoft.com/office/powerpoint/2010/main" val="3892958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09/08/1441</a:t>
            </a:fld>
            <a:endParaRPr lang="ar-SA"/>
          </a:p>
        </p:txBody>
      </p:sp>
      <p:sp>
        <p:nvSpPr>
          <p:cNvPr id="20" name="عنصر نائب للتذييل 19"/>
          <p:cNvSpPr>
            <a:spLocks noGrp="1"/>
          </p:cNvSpPr>
          <p:nvPr>
            <p:ph type="ftr" sz="quarter" idx="11"/>
          </p:nvPr>
        </p:nvSpPr>
        <p:spPr/>
        <p:txBody>
          <a:bodyPr/>
          <a:lstStyle/>
          <a:p>
            <a:endParaRPr lang="ar-SA"/>
          </a:p>
        </p:txBody>
      </p:sp>
      <p:sp>
        <p:nvSpPr>
          <p:cNvPr id="10" name="عنصر نائب لرقم الشريحة 9"/>
          <p:cNvSpPr>
            <a:spLocks noGrp="1"/>
          </p:cNvSpPr>
          <p:nvPr>
            <p:ph type="sldNum" sz="quarter" idx="12"/>
          </p:nvPr>
        </p:nvSpPr>
        <p:spPr/>
        <p:txBody>
          <a:bodyPr/>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09/08/1441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67744" y="188640"/>
            <a:ext cx="5472608" cy="3024336"/>
          </a:xfrm>
        </p:spPr>
        <p:txBody>
          <a:bodyPr>
            <a:normAutofit/>
          </a:bodyPr>
          <a:lstStyle/>
          <a:p>
            <a:pPr algn="ctr"/>
            <a:r>
              <a:rPr lang="ar-IQ" u="sng" dirty="0"/>
              <a:t>محاضرات في مادة البلاغة / قسم اللغة العربية / المرحلة الثانية</a:t>
            </a:r>
            <a:endParaRPr lang="en-US" u="sng" dirty="0"/>
          </a:p>
        </p:txBody>
      </p:sp>
      <p:sp>
        <p:nvSpPr>
          <p:cNvPr id="3" name="عنوان فرعي 2"/>
          <p:cNvSpPr>
            <a:spLocks noGrp="1"/>
          </p:cNvSpPr>
          <p:nvPr>
            <p:ph type="subTitle" idx="1"/>
          </p:nvPr>
        </p:nvSpPr>
        <p:spPr>
          <a:xfrm>
            <a:off x="1547664" y="3501008"/>
            <a:ext cx="6552728" cy="1944216"/>
          </a:xfrm>
        </p:spPr>
        <p:txBody>
          <a:bodyPr>
            <a:normAutofit fontScale="25000" lnSpcReduction="20000"/>
          </a:bodyPr>
          <a:lstStyle/>
          <a:p>
            <a:pPr rtl="1"/>
            <a:endParaRPr lang="ar-IQ" sz="2800" i="1" dirty="0"/>
          </a:p>
          <a:p>
            <a:pPr algn="ctr"/>
            <a:r>
              <a:rPr lang="ar-IQ" sz="11200" dirty="0"/>
              <a:t>مقدمة من قبل : م. نبراس جلال عباس </a:t>
            </a:r>
          </a:p>
          <a:p>
            <a:pPr algn="ctr"/>
            <a:r>
              <a:rPr lang="en-US" sz="11200" dirty="0"/>
              <a:t> </a:t>
            </a:r>
            <a:r>
              <a:rPr lang="ar-IQ" sz="11200" dirty="0"/>
              <a:t> كلية التربية الأساسية / قسم اللغة العربية </a:t>
            </a:r>
          </a:p>
          <a:p>
            <a:pPr algn="ctr"/>
            <a:r>
              <a:rPr lang="ar-IQ" sz="11200" dirty="0"/>
              <a:t>2019 - 2020</a:t>
            </a:r>
            <a:endParaRPr lang="en-US" sz="11200" dirty="0"/>
          </a:p>
          <a:p>
            <a:endParaRPr lang="en-US" sz="7000" dirty="0"/>
          </a:p>
          <a:p>
            <a:endParaRPr lang="en-US" sz="7000" dirty="0"/>
          </a:p>
          <a:p>
            <a:endParaRPr lang="en-US" sz="7000" dirty="0"/>
          </a:p>
          <a:p>
            <a:endParaRPr lang="en-US" sz="7000" dirty="0"/>
          </a:p>
          <a:p>
            <a:endParaRPr lang="en-US" sz="7000" dirty="0"/>
          </a:p>
          <a:p>
            <a:endParaRPr lang="en-US" sz="7000" dirty="0"/>
          </a:p>
          <a:p>
            <a:endParaRPr lang="en-US" sz="7000" dirty="0"/>
          </a:p>
          <a:p>
            <a:endParaRPr lang="en-US" sz="7000" dirty="0"/>
          </a:p>
          <a:p>
            <a:endParaRPr lang="en-US" sz="7000" dirty="0"/>
          </a:p>
          <a:p>
            <a:r>
              <a:rPr lang="en-US" sz="7000" dirty="0"/>
              <a:t>]]</a:t>
            </a:r>
          </a:p>
          <a:p>
            <a:endParaRPr lang="en-US" sz="7000" dirty="0"/>
          </a:p>
          <a:p>
            <a:endParaRPr lang="en-US" sz="7000" dirty="0"/>
          </a:p>
          <a:p>
            <a:endParaRPr lang="en-US" sz="7000" dirty="0"/>
          </a:p>
          <a:p>
            <a:endParaRPr lang="en-US" sz="7000" dirty="0"/>
          </a:p>
          <a:p>
            <a:endParaRPr lang="en-US" sz="7000" dirty="0"/>
          </a:p>
          <a:p>
            <a:endParaRPr lang="en-US" sz="7000" dirty="0"/>
          </a:p>
          <a:p>
            <a:endParaRPr lang="en-US" sz="7000" dirty="0"/>
          </a:p>
          <a:p>
            <a:endParaRPr lang="en-US" sz="7000" dirty="0"/>
          </a:p>
        </p:txBody>
      </p:sp>
    </p:spTree>
    <p:extLst>
      <p:ext uri="{BB962C8B-B14F-4D97-AF65-F5344CB8AC3E}">
        <p14:creationId xmlns:p14="http://schemas.microsoft.com/office/powerpoint/2010/main" val="1999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wipe(down)">
                                      <p:cBhvr>
                                        <p:cTn id="33" dur="580">
                                          <p:stCondLst>
                                            <p:cond delay="0"/>
                                          </p:stCondLst>
                                        </p:cTn>
                                        <p:tgtEl>
                                          <p:spTgt spid="3">
                                            <p:txEl>
                                              <p:pRg st="2" end="2"/>
                                            </p:txEl>
                                          </p:spTgt>
                                        </p:tgtEl>
                                      </p:cBhvr>
                                    </p:animEffect>
                                    <p:anim calcmode="lin" valueType="num">
                                      <p:cBhvr>
                                        <p:cTn id="3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2" end="2"/>
                                            </p:txEl>
                                          </p:spTgt>
                                        </p:tgtEl>
                                      </p:cBhvr>
                                      <p:to x="100000" y="60000"/>
                                    </p:animScale>
                                    <p:animScale>
                                      <p:cBhvr>
                                        <p:cTn id="40" dur="166" decel="50000">
                                          <p:stCondLst>
                                            <p:cond delay="676"/>
                                          </p:stCondLst>
                                        </p:cTn>
                                        <p:tgtEl>
                                          <p:spTgt spid="3">
                                            <p:txEl>
                                              <p:pRg st="2" end="2"/>
                                            </p:txEl>
                                          </p:spTgt>
                                        </p:tgtEl>
                                      </p:cBhvr>
                                      <p:to x="100000" y="100000"/>
                                    </p:animScale>
                                    <p:animScale>
                                      <p:cBhvr>
                                        <p:cTn id="41" dur="26">
                                          <p:stCondLst>
                                            <p:cond delay="1312"/>
                                          </p:stCondLst>
                                        </p:cTn>
                                        <p:tgtEl>
                                          <p:spTgt spid="3">
                                            <p:txEl>
                                              <p:pRg st="2" end="2"/>
                                            </p:txEl>
                                          </p:spTgt>
                                        </p:tgtEl>
                                      </p:cBhvr>
                                      <p:to x="100000" y="80000"/>
                                    </p:animScale>
                                    <p:animScale>
                                      <p:cBhvr>
                                        <p:cTn id="42" dur="166" decel="50000">
                                          <p:stCondLst>
                                            <p:cond delay="1338"/>
                                          </p:stCondLst>
                                        </p:cTn>
                                        <p:tgtEl>
                                          <p:spTgt spid="3">
                                            <p:txEl>
                                              <p:pRg st="2" end="2"/>
                                            </p:txEl>
                                          </p:spTgt>
                                        </p:tgtEl>
                                      </p:cBhvr>
                                      <p:to x="100000" y="100000"/>
                                    </p:animScale>
                                    <p:animScale>
                                      <p:cBhvr>
                                        <p:cTn id="43" dur="26">
                                          <p:stCondLst>
                                            <p:cond delay="1642"/>
                                          </p:stCondLst>
                                        </p:cTn>
                                        <p:tgtEl>
                                          <p:spTgt spid="3">
                                            <p:txEl>
                                              <p:pRg st="2" end="2"/>
                                            </p:txEl>
                                          </p:spTgt>
                                        </p:tgtEl>
                                      </p:cBhvr>
                                      <p:to x="100000" y="90000"/>
                                    </p:animScale>
                                    <p:animScale>
                                      <p:cBhvr>
                                        <p:cTn id="44" dur="166" decel="50000">
                                          <p:stCondLst>
                                            <p:cond delay="1668"/>
                                          </p:stCondLst>
                                        </p:cTn>
                                        <p:tgtEl>
                                          <p:spTgt spid="3">
                                            <p:txEl>
                                              <p:pRg st="2" end="2"/>
                                            </p:txEl>
                                          </p:spTgt>
                                        </p:tgtEl>
                                      </p:cBhvr>
                                      <p:to x="100000" y="100000"/>
                                    </p:animScale>
                                    <p:animScale>
                                      <p:cBhvr>
                                        <p:cTn id="45" dur="26">
                                          <p:stCondLst>
                                            <p:cond delay="1808"/>
                                          </p:stCondLst>
                                        </p:cTn>
                                        <p:tgtEl>
                                          <p:spTgt spid="3">
                                            <p:txEl>
                                              <p:pRg st="2" end="2"/>
                                            </p:txEl>
                                          </p:spTgt>
                                        </p:tgtEl>
                                      </p:cBhvr>
                                      <p:to x="100000" y="95000"/>
                                    </p:animScale>
                                    <p:animScale>
                                      <p:cBhvr>
                                        <p:cTn id="46" dur="166" decel="50000">
                                          <p:stCondLst>
                                            <p:cond delay="1834"/>
                                          </p:stCondLst>
                                        </p:cTn>
                                        <p:tgtEl>
                                          <p:spTgt spid="3">
                                            <p:txEl>
                                              <p:pRg st="2" end="2"/>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Effect transition="in" filter="wipe(down)">
                                      <p:cBhvr>
                                        <p:cTn id="51" dur="580">
                                          <p:stCondLst>
                                            <p:cond delay="0"/>
                                          </p:stCondLst>
                                        </p:cTn>
                                        <p:tgtEl>
                                          <p:spTgt spid="3">
                                            <p:txEl>
                                              <p:pRg st="3" end="3"/>
                                            </p:txEl>
                                          </p:spTgt>
                                        </p:tgtEl>
                                      </p:cBhvr>
                                    </p:animEffect>
                                    <p:anim calcmode="lin" valueType="num">
                                      <p:cBhvr>
                                        <p:cTn id="5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3" end="3"/>
                                            </p:txEl>
                                          </p:spTgt>
                                        </p:tgtEl>
                                      </p:cBhvr>
                                      <p:to x="100000" y="60000"/>
                                    </p:animScale>
                                    <p:animScale>
                                      <p:cBhvr>
                                        <p:cTn id="58" dur="166" decel="50000">
                                          <p:stCondLst>
                                            <p:cond delay="676"/>
                                          </p:stCondLst>
                                        </p:cTn>
                                        <p:tgtEl>
                                          <p:spTgt spid="3">
                                            <p:txEl>
                                              <p:pRg st="3" end="3"/>
                                            </p:txEl>
                                          </p:spTgt>
                                        </p:tgtEl>
                                      </p:cBhvr>
                                      <p:to x="100000" y="100000"/>
                                    </p:animScale>
                                    <p:animScale>
                                      <p:cBhvr>
                                        <p:cTn id="59" dur="26">
                                          <p:stCondLst>
                                            <p:cond delay="1312"/>
                                          </p:stCondLst>
                                        </p:cTn>
                                        <p:tgtEl>
                                          <p:spTgt spid="3">
                                            <p:txEl>
                                              <p:pRg st="3" end="3"/>
                                            </p:txEl>
                                          </p:spTgt>
                                        </p:tgtEl>
                                      </p:cBhvr>
                                      <p:to x="100000" y="80000"/>
                                    </p:animScale>
                                    <p:animScale>
                                      <p:cBhvr>
                                        <p:cTn id="60" dur="166" decel="50000">
                                          <p:stCondLst>
                                            <p:cond delay="1338"/>
                                          </p:stCondLst>
                                        </p:cTn>
                                        <p:tgtEl>
                                          <p:spTgt spid="3">
                                            <p:txEl>
                                              <p:pRg st="3" end="3"/>
                                            </p:txEl>
                                          </p:spTgt>
                                        </p:tgtEl>
                                      </p:cBhvr>
                                      <p:to x="100000" y="100000"/>
                                    </p:animScale>
                                    <p:animScale>
                                      <p:cBhvr>
                                        <p:cTn id="61" dur="26">
                                          <p:stCondLst>
                                            <p:cond delay="1642"/>
                                          </p:stCondLst>
                                        </p:cTn>
                                        <p:tgtEl>
                                          <p:spTgt spid="3">
                                            <p:txEl>
                                              <p:pRg st="3" end="3"/>
                                            </p:txEl>
                                          </p:spTgt>
                                        </p:tgtEl>
                                      </p:cBhvr>
                                      <p:to x="100000" y="90000"/>
                                    </p:animScale>
                                    <p:animScale>
                                      <p:cBhvr>
                                        <p:cTn id="62" dur="166" decel="50000">
                                          <p:stCondLst>
                                            <p:cond delay="1668"/>
                                          </p:stCondLst>
                                        </p:cTn>
                                        <p:tgtEl>
                                          <p:spTgt spid="3">
                                            <p:txEl>
                                              <p:pRg st="3" end="3"/>
                                            </p:txEl>
                                          </p:spTgt>
                                        </p:tgtEl>
                                      </p:cBhvr>
                                      <p:to x="100000" y="100000"/>
                                    </p:animScale>
                                    <p:animScale>
                                      <p:cBhvr>
                                        <p:cTn id="63" dur="26">
                                          <p:stCondLst>
                                            <p:cond delay="1808"/>
                                          </p:stCondLst>
                                        </p:cTn>
                                        <p:tgtEl>
                                          <p:spTgt spid="3">
                                            <p:txEl>
                                              <p:pRg st="3" end="3"/>
                                            </p:txEl>
                                          </p:spTgt>
                                        </p:tgtEl>
                                      </p:cBhvr>
                                      <p:to x="100000" y="95000"/>
                                    </p:animScale>
                                    <p:animScale>
                                      <p:cBhvr>
                                        <p:cTn id="64" dur="166" decel="50000">
                                          <p:stCondLst>
                                            <p:cond delay="1834"/>
                                          </p:stCondLst>
                                        </p:cTn>
                                        <p:tgtEl>
                                          <p:spTgt spid="3">
                                            <p:txEl>
                                              <p:pRg st="3" end="3"/>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animEffect transition="in" filter="wipe(down)">
                                      <p:cBhvr>
                                        <p:cTn id="69" dur="580">
                                          <p:stCondLst>
                                            <p:cond delay="0"/>
                                          </p:stCondLst>
                                        </p:cTn>
                                        <p:tgtEl>
                                          <p:spTgt spid="3">
                                            <p:txEl>
                                              <p:pRg st="13" end="13"/>
                                            </p:txEl>
                                          </p:spTgt>
                                        </p:tgtEl>
                                      </p:cBhvr>
                                    </p:animEffect>
                                    <p:anim calcmode="lin" valueType="num">
                                      <p:cBhvr>
                                        <p:cTn id="70" dur="1822" tmFilter="0,0; 0.14,0.36; 0.43,0.73; 0.71,0.91; 1.0,1.0">
                                          <p:stCondLst>
                                            <p:cond delay="0"/>
                                          </p:stCondLst>
                                        </p:cTn>
                                        <p:tgtEl>
                                          <p:spTgt spid="3">
                                            <p:txEl>
                                              <p:pRg st="13" end="1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13" end="1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13" end="1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13" end="1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13" end="1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13" end="13"/>
                                            </p:txEl>
                                          </p:spTgt>
                                        </p:tgtEl>
                                      </p:cBhvr>
                                      <p:to x="100000" y="60000"/>
                                    </p:animScale>
                                    <p:animScale>
                                      <p:cBhvr>
                                        <p:cTn id="76" dur="166" decel="50000">
                                          <p:stCondLst>
                                            <p:cond delay="676"/>
                                          </p:stCondLst>
                                        </p:cTn>
                                        <p:tgtEl>
                                          <p:spTgt spid="3">
                                            <p:txEl>
                                              <p:pRg st="13" end="13"/>
                                            </p:txEl>
                                          </p:spTgt>
                                        </p:tgtEl>
                                      </p:cBhvr>
                                      <p:to x="100000" y="100000"/>
                                    </p:animScale>
                                    <p:animScale>
                                      <p:cBhvr>
                                        <p:cTn id="77" dur="26">
                                          <p:stCondLst>
                                            <p:cond delay="1312"/>
                                          </p:stCondLst>
                                        </p:cTn>
                                        <p:tgtEl>
                                          <p:spTgt spid="3">
                                            <p:txEl>
                                              <p:pRg st="13" end="13"/>
                                            </p:txEl>
                                          </p:spTgt>
                                        </p:tgtEl>
                                      </p:cBhvr>
                                      <p:to x="100000" y="80000"/>
                                    </p:animScale>
                                    <p:animScale>
                                      <p:cBhvr>
                                        <p:cTn id="78" dur="166" decel="50000">
                                          <p:stCondLst>
                                            <p:cond delay="1338"/>
                                          </p:stCondLst>
                                        </p:cTn>
                                        <p:tgtEl>
                                          <p:spTgt spid="3">
                                            <p:txEl>
                                              <p:pRg st="13" end="13"/>
                                            </p:txEl>
                                          </p:spTgt>
                                        </p:tgtEl>
                                      </p:cBhvr>
                                      <p:to x="100000" y="100000"/>
                                    </p:animScale>
                                    <p:animScale>
                                      <p:cBhvr>
                                        <p:cTn id="79" dur="26">
                                          <p:stCondLst>
                                            <p:cond delay="1642"/>
                                          </p:stCondLst>
                                        </p:cTn>
                                        <p:tgtEl>
                                          <p:spTgt spid="3">
                                            <p:txEl>
                                              <p:pRg st="13" end="13"/>
                                            </p:txEl>
                                          </p:spTgt>
                                        </p:tgtEl>
                                      </p:cBhvr>
                                      <p:to x="100000" y="90000"/>
                                    </p:animScale>
                                    <p:animScale>
                                      <p:cBhvr>
                                        <p:cTn id="80" dur="166" decel="50000">
                                          <p:stCondLst>
                                            <p:cond delay="1668"/>
                                          </p:stCondLst>
                                        </p:cTn>
                                        <p:tgtEl>
                                          <p:spTgt spid="3">
                                            <p:txEl>
                                              <p:pRg st="13" end="13"/>
                                            </p:txEl>
                                          </p:spTgt>
                                        </p:tgtEl>
                                      </p:cBhvr>
                                      <p:to x="100000" y="100000"/>
                                    </p:animScale>
                                    <p:animScale>
                                      <p:cBhvr>
                                        <p:cTn id="81" dur="26">
                                          <p:stCondLst>
                                            <p:cond delay="1808"/>
                                          </p:stCondLst>
                                        </p:cTn>
                                        <p:tgtEl>
                                          <p:spTgt spid="3">
                                            <p:txEl>
                                              <p:pRg st="13" end="13"/>
                                            </p:txEl>
                                          </p:spTgt>
                                        </p:tgtEl>
                                      </p:cBhvr>
                                      <p:to x="100000" y="95000"/>
                                    </p:animScale>
                                    <p:animScale>
                                      <p:cBhvr>
                                        <p:cTn id="82" dur="166" decel="50000">
                                          <p:stCondLst>
                                            <p:cond delay="1834"/>
                                          </p:stCondLst>
                                        </p:cTn>
                                        <p:tgtEl>
                                          <p:spTgt spid="3">
                                            <p:txEl>
                                              <p:pRg st="13" end="1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87624" y="1700808"/>
            <a:ext cx="7704856" cy="4752528"/>
          </a:xfrm>
        </p:spPr>
        <p:txBody>
          <a:bodyPr>
            <a:noAutofit/>
          </a:bodyPr>
          <a:lstStyle/>
          <a:p>
            <a:pPr algn="r" rtl="1"/>
            <a:r>
              <a:rPr lang="en-US" sz="2400" dirty="0"/>
              <a:t> </a:t>
            </a:r>
            <a:r>
              <a:rPr lang="ar-IQ" sz="2400" b="1" dirty="0"/>
              <a:t>البلاغة في اللغة : </a:t>
            </a:r>
            <a:r>
              <a:rPr lang="ar-IQ" sz="2400" dirty="0"/>
              <a:t>تعني الوصول </a:t>
            </a:r>
            <a:r>
              <a:rPr lang="ar-IQ" sz="2400" dirty="0" err="1"/>
              <a:t>والأنتهاء</a:t>
            </a:r>
            <a:r>
              <a:rPr lang="ar-IQ" sz="2400" dirty="0"/>
              <a:t> ، يقال بلغ الشيء يبلغه بلوغا وبلاغا ، بمعنى وصل اليه وانتهى ، ويقال رجل بليغ : أي حسن الكلام فصيحه ، اذن فكلمة البلاغة على اطلاقها تعني الانتهاء الى أعلى درجات الشيء ، حتى لا يكون بعده شيء أحسن منه .</a:t>
            </a:r>
          </a:p>
          <a:p>
            <a:pPr algn="r" rtl="1"/>
            <a:r>
              <a:rPr lang="ar-IQ" sz="2400" b="1" dirty="0"/>
              <a:t>البلاغة </a:t>
            </a:r>
            <a:r>
              <a:rPr lang="ar-IQ" sz="2400" b="1" dirty="0" err="1"/>
              <a:t>أصطلاحا</a:t>
            </a:r>
            <a:r>
              <a:rPr lang="ar-IQ" sz="2400" b="1" dirty="0"/>
              <a:t> : </a:t>
            </a:r>
            <a:r>
              <a:rPr lang="ar-IQ" sz="2400" dirty="0"/>
              <a:t>هناك عدة تعريفات للبلاغة منها : </a:t>
            </a:r>
          </a:p>
          <a:p>
            <a:pPr marL="484632" indent="-457200" algn="r" rtl="1">
              <a:buAutoNum type="arabicPeriod"/>
            </a:pPr>
            <a:r>
              <a:rPr lang="ar-IQ" sz="2400" dirty="0"/>
              <a:t>البلاغة هي : (( مطابقة الكلام لمقتضى حال من يخاطب به ، مع فصاحة مفرداته ، وجمله ، وأصابته مواقع الاقناع من العقل ، والتأثير في القلب )) </a:t>
            </a:r>
          </a:p>
          <a:p>
            <a:pPr marL="484632" indent="-457200" algn="r" rtl="1">
              <a:buAutoNum type="arabicPeriod"/>
            </a:pPr>
            <a:r>
              <a:rPr lang="ar-IQ" sz="2400" dirty="0"/>
              <a:t>وقيل هي : (( تأدية المعنى الجليل واضحا بعبارة صحيحة فصيحة لها في النفس أثر خلاب ، مع ملاءمة كل كلام للموطن الذي يقال فيه ، والأشخاص الذين يخاطبون به )) .</a:t>
            </a:r>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ar-IQ" sz="2400" dirty="0"/>
          </a:p>
          <a:p>
            <a:pPr marL="484632" indent="-457200" algn="r" rtl="1">
              <a:buAutoNum type="arabicPeriod"/>
            </a:pPr>
            <a:endParaRPr lang="en-US" sz="2400" dirty="0"/>
          </a:p>
        </p:txBody>
      </p:sp>
      <p:sp>
        <p:nvSpPr>
          <p:cNvPr id="4" name="مستطيل 3"/>
          <p:cNvSpPr/>
          <p:nvPr/>
        </p:nvSpPr>
        <p:spPr>
          <a:xfrm>
            <a:off x="755576" y="2996952"/>
            <a:ext cx="7632848" cy="707886"/>
          </a:xfrm>
          <a:prstGeom prst="rect">
            <a:avLst/>
          </a:prstGeom>
        </p:spPr>
        <p:txBody>
          <a:bodyPr wrap="square">
            <a:spAutoFit/>
          </a:bodyPr>
          <a:lstStyle/>
          <a:p>
            <a:pPr algn="l"/>
            <a:endParaRPr lang="en-US" sz="2000" dirty="0"/>
          </a:p>
          <a:p>
            <a:pPr algn="l"/>
            <a:r>
              <a:rPr lang="en-US" sz="2000" dirty="0"/>
              <a:t> </a:t>
            </a:r>
            <a:endParaRPr lang="ar-IQ" sz="2000" dirty="0"/>
          </a:p>
        </p:txBody>
      </p:sp>
      <p:sp>
        <p:nvSpPr>
          <p:cNvPr id="5" name="عنوان 4"/>
          <p:cNvSpPr>
            <a:spLocks noGrp="1"/>
          </p:cNvSpPr>
          <p:nvPr>
            <p:ph type="ctrTitle"/>
          </p:nvPr>
        </p:nvSpPr>
        <p:spPr>
          <a:xfrm>
            <a:off x="1432560" y="359898"/>
            <a:ext cx="7387912" cy="908862"/>
          </a:xfrm>
        </p:spPr>
        <p:txBody>
          <a:bodyPr>
            <a:normAutofit/>
          </a:bodyPr>
          <a:lstStyle/>
          <a:p>
            <a:r>
              <a:rPr lang="ar-IQ" sz="4000"/>
              <a:t>محاضرة بعنوان </a:t>
            </a:r>
            <a:r>
              <a:rPr lang="ar-IQ" sz="4000" dirty="0"/>
              <a:t>: مفهوم البلاغة والفصاحة </a:t>
            </a:r>
          </a:p>
        </p:txBody>
      </p:sp>
    </p:spTree>
    <p:extLst>
      <p:ext uri="{BB962C8B-B14F-4D97-AF65-F5344CB8AC3E}">
        <p14:creationId xmlns:p14="http://schemas.microsoft.com/office/powerpoint/2010/main" val="21204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88640"/>
            <a:ext cx="7776864" cy="1224136"/>
          </a:xfrm>
        </p:spPr>
        <p:txBody>
          <a:bodyPr>
            <a:normAutofit fontScale="90000"/>
          </a:bodyPr>
          <a:lstStyle/>
          <a:p>
            <a:pPr algn="ctr"/>
            <a:br>
              <a:rPr lang="en-US" sz="4000" b="1" u="sng" dirty="0">
                <a:latin typeface="Times New Roman" pitchFamily="18" charset="0"/>
              </a:rPr>
            </a:br>
            <a:br>
              <a:rPr lang="en-US" sz="4000" b="1" u="sng" dirty="0">
                <a:latin typeface="Times New Roman" pitchFamily="18" charset="0"/>
              </a:rPr>
            </a:br>
            <a:br>
              <a:rPr lang="en-US" sz="4000" b="1" u="sng" dirty="0">
                <a:latin typeface="Times New Roman" pitchFamily="18" charset="0"/>
              </a:rPr>
            </a:br>
            <a:br>
              <a:rPr lang="en-US" sz="4000" b="1" u="sng" dirty="0">
                <a:latin typeface="Times New Roman" pitchFamily="18" charset="0"/>
              </a:rPr>
            </a:br>
            <a:r>
              <a:rPr lang="ar-IQ" sz="4000" b="1" u="sng" dirty="0">
                <a:latin typeface="Times New Roman" pitchFamily="18" charset="0"/>
              </a:rPr>
              <a:t>مفهوم الفصاحة</a:t>
            </a:r>
            <a:br>
              <a:rPr lang="en-US" sz="4000" b="1" u="sng" dirty="0">
                <a:latin typeface="Times New Roman" pitchFamily="18" charset="0"/>
              </a:rPr>
            </a:br>
            <a:endParaRPr lang="en-US" u="sng" dirty="0"/>
          </a:p>
        </p:txBody>
      </p:sp>
      <p:sp>
        <p:nvSpPr>
          <p:cNvPr id="3" name="عنوان فرعي 2"/>
          <p:cNvSpPr>
            <a:spLocks noGrp="1"/>
          </p:cNvSpPr>
          <p:nvPr>
            <p:ph type="subTitle" idx="1"/>
          </p:nvPr>
        </p:nvSpPr>
        <p:spPr>
          <a:xfrm>
            <a:off x="0" y="980728"/>
            <a:ext cx="9144000" cy="5976664"/>
          </a:xfrm>
        </p:spPr>
        <p:txBody>
          <a:bodyPr>
            <a:noAutofit/>
          </a:bodyPr>
          <a:lstStyle/>
          <a:p>
            <a:pPr algn="r" rtl="1"/>
            <a:r>
              <a:rPr lang="ar-IQ" sz="2400" b="1" dirty="0"/>
              <a:t>الفصاحة في اللغة : </a:t>
            </a:r>
            <a:r>
              <a:rPr lang="ar-IQ" sz="2400" dirty="0"/>
              <a:t>تعني البيان والظهور ، يقال أفصح اذا بدأ ضوؤه ، ورجل فصيح وكلام فصيح أي بليغ ، قال تعالى : (( وأخي هارون هو أفصح مني لسانا )) .</a:t>
            </a:r>
          </a:p>
          <a:p>
            <a:pPr algn="r" rtl="1"/>
            <a:r>
              <a:rPr lang="ar-IQ" sz="2400" dirty="0"/>
              <a:t>وهي تكون وصفا للكلمة والكلام والمتكلم ، يقال كلمة فصيحة ، وكلام فصيح ، ومتكلم فصيح .</a:t>
            </a:r>
          </a:p>
          <a:p>
            <a:pPr algn="r" rtl="1"/>
            <a:r>
              <a:rPr lang="ar-IQ" sz="2400" b="1" dirty="0"/>
              <a:t>الفصاحة </a:t>
            </a:r>
            <a:r>
              <a:rPr lang="ar-IQ" sz="2400" b="1" dirty="0" err="1"/>
              <a:t>أصطلاحا</a:t>
            </a:r>
            <a:r>
              <a:rPr lang="ar-IQ" sz="2400" b="1" dirty="0"/>
              <a:t> :</a:t>
            </a:r>
            <a:r>
              <a:rPr lang="ar-IQ" sz="2400" dirty="0"/>
              <a:t> يقول عبد القاهر الجرجاني (( الفصاحة في الكلمة : خلوصها من تنافر الحروف ، ومخالفة القياس ، وفي الكلام : خلوصه من ضعف التأليف ، وتنافر الكلمات ، مع فصاحتها ، وهي ملكة يقتدر بها المتكلم على التعبير عن المقصود بلفظ فصيح )) .</a:t>
            </a:r>
          </a:p>
          <a:p>
            <a:pPr algn="r" rtl="1"/>
            <a:r>
              <a:rPr lang="ar-IQ" sz="2400" dirty="0"/>
              <a:t>ويمكن القول ان الفصاحة هي : (( عبارة عن الالفاظ البينة الظاهرة </a:t>
            </a:r>
            <a:r>
              <a:rPr lang="ar-IQ" sz="2400" dirty="0" err="1"/>
              <a:t>المتبادرة</a:t>
            </a:r>
            <a:r>
              <a:rPr lang="ar-IQ" sz="2400" dirty="0"/>
              <a:t> الى الفهم ، والمأنوسة الاستعمال بين الكتاب والشعراء لحسنها وجودتها )) .</a:t>
            </a:r>
          </a:p>
          <a:p>
            <a:pPr algn="r" rtl="1"/>
            <a:r>
              <a:rPr lang="ar-IQ" sz="2400" b="1" dirty="0"/>
              <a:t>الفرق بين البلاغة والفصاحة :</a:t>
            </a:r>
          </a:p>
          <a:p>
            <a:pPr algn="r" rtl="1"/>
            <a:r>
              <a:rPr lang="ar-IQ" sz="2400" dirty="0"/>
              <a:t>اختلف البلاغيون العرب في التفريق بين البلاغة والفصاحة ، فذهب بعضهم الى عدم التفريق بينهما ، وأن البلاغة والفصاحة ترجعان الى معنى واحد ، وان اختلف اصلهما لان كل واحد منهما يعني الابانة عن المعنى والاظهار له ، فالبلاغة عندهم هي الفصاحة .</a:t>
            </a:r>
          </a:p>
          <a:p>
            <a:pPr algn="r" rtl="1"/>
            <a:r>
              <a:rPr lang="ar-IQ" sz="2400" dirty="0"/>
              <a:t>وأما من يذهب الى التفريق بينهما فيرى أن الفصاحة مقصورة على وصف الألفاظ ، والبلاغة توصف بها الألفاظ والمعاني ، فكل كلام بليغ فهو فصيح ، وليس كل كلام فصيح يكون بليغا ، وقيل : البلاغة في المعاني والفصاحة في الألفاظ ، فيقال : معنى بليغ ، ولفظ فصيح .</a:t>
            </a:r>
          </a:p>
          <a:p>
            <a:pPr algn="r" rtl="1"/>
            <a:endParaRPr lang="ar-IQ" sz="2400" dirty="0"/>
          </a:p>
          <a:p>
            <a:pPr algn="r" rtl="1"/>
            <a:endParaRPr lang="ar-IQ" sz="2400" dirty="0"/>
          </a:p>
          <a:p>
            <a:pPr algn="r" rtl="1"/>
            <a:endParaRPr lang="ar-IQ" sz="2400" dirty="0"/>
          </a:p>
          <a:p>
            <a:pPr algn="r" rtl="1"/>
            <a:endParaRPr lang="ar-IQ" sz="2400" dirty="0"/>
          </a:p>
          <a:p>
            <a:pPr algn="r" rtl="1"/>
            <a:endParaRPr lang="ar-IQ" sz="2400" dirty="0"/>
          </a:p>
          <a:p>
            <a:pPr algn="r" rtl="1"/>
            <a:endParaRPr lang="ar-IQ" sz="2400" dirty="0"/>
          </a:p>
          <a:p>
            <a:pPr algn="r" rtl="1"/>
            <a:endParaRPr lang="ar-IQ" sz="2400" dirty="0"/>
          </a:p>
          <a:p>
            <a:pPr algn="r" rtl="1"/>
            <a:endParaRPr lang="en-US" sz="2400" dirty="0"/>
          </a:p>
        </p:txBody>
      </p:sp>
    </p:spTree>
    <p:extLst>
      <p:ext uri="{BB962C8B-B14F-4D97-AF65-F5344CB8AC3E}">
        <p14:creationId xmlns:p14="http://schemas.microsoft.com/office/powerpoint/2010/main" val="170734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3">
                                            <p:txEl>
                                              <p:pRg st="5" end="5"/>
                                            </p:txEl>
                                          </p:spTgt>
                                        </p:tgtEl>
                                        <p:attrNameLst>
                                          <p:attrName>style.visibility</p:attrName>
                                        </p:attrNameLst>
                                      </p:cBhvr>
                                      <p:to>
                                        <p:strVal val="visible"/>
                                      </p:to>
                                    </p:set>
                                    <p:animEffect transition="in" filter="wipe(down)">
                                      <p:cBhvr>
                                        <p:cTn id="105" dur="580">
                                          <p:stCondLst>
                                            <p:cond delay="0"/>
                                          </p:stCondLst>
                                        </p:cTn>
                                        <p:tgtEl>
                                          <p:spTgt spid="3">
                                            <p:txEl>
                                              <p:pRg st="5" end="5"/>
                                            </p:txEl>
                                          </p:spTgt>
                                        </p:tgtEl>
                                      </p:cBhvr>
                                    </p:animEffect>
                                    <p:anim calcmode="lin" valueType="num">
                                      <p:cBhvr>
                                        <p:cTn id="1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5" end="5"/>
                                            </p:txEl>
                                          </p:spTgt>
                                        </p:tgtEl>
                                      </p:cBhvr>
                                      <p:to x="100000" y="60000"/>
                                    </p:animScale>
                                    <p:animScale>
                                      <p:cBhvr>
                                        <p:cTn id="112" dur="166" decel="50000">
                                          <p:stCondLst>
                                            <p:cond delay="676"/>
                                          </p:stCondLst>
                                        </p:cTn>
                                        <p:tgtEl>
                                          <p:spTgt spid="3">
                                            <p:txEl>
                                              <p:pRg st="5" end="5"/>
                                            </p:txEl>
                                          </p:spTgt>
                                        </p:tgtEl>
                                      </p:cBhvr>
                                      <p:to x="100000" y="100000"/>
                                    </p:animScale>
                                    <p:animScale>
                                      <p:cBhvr>
                                        <p:cTn id="113" dur="26">
                                          <p:stCondLst>
                                            <p:cond delay="1312"/>
                                          </p:stCondLst>
                                        </p:cTn>
                                        <p:tgtEl>
                                          <p:spTgt spid="3">
                                            <p:txEl>
                                              <p:pRg st="5" end="5"/>
                                            </p:txEl>
                                          </p:spTgt>
                                        </p:tgtEl>
                                      </p:cBhvr>
                                      <p:to x="100000" y="80000"/>
                                    </p:animScale>
                                    <p:animScale>
                                      <p:cBhvr>
                                        <p:cTn id="114" dur="166" decel="50000">
                                          <p:stCondLst>
                                            <p:cond delay="1338"/>
                                          </p:stCondLst>
                                        </p:cTn>
                                        <p:tgtEl>
                                          <p:spTgt spid="3">
                                            <p:txEl>
                                              <p:pRg st="5" end="5"/>
                                            </p:txEl>
                                          </p:spTgt>
                                        </p:tgtEl>
                                      </p:cBhvr>
                                      <p:to x="100000" y="100000"/>
                                    </p:animScale>
                                    <p:animScale>
                                      <p:cBhvr>
                                        <p:cTn id="115" dur="26">
                                          <p:stCondLst>
                                            <p:cond delay="1642"/>
                                          </p:stCondLst>
                                        </p:cTn>
                                        <p:tgtEl>
                                          <p:spTgt spid="3">
                                            <p:txEl>
                                              <p:pRg st="5" end="5"/>
                                            </p:txEl>
                                          </p:spTgt>
                                        </p:tgtEl>
                                      </p:cBhvr>
                                      <p:to x="100000" y="90000"/>
                                    </p:animScale>
                                    <p:animScale>
                                      <p:cBhvr>
                                        <p:cTn id="116" dur="166" decel="50000">
                                          <p:stCondLst>
                                            <p:cond delay="1668"/>
                                          </p:stCondLst>
                                        </p:cTn>
                                        <p:tgtEl>
                                          <p:spTgt spid="3">
                                            <p:txEl>
                                              <p:pRg st="5" end="5"/>
                                            </p:txEl>
                                          </p:spTgt>
                                        </p:tgtEl>
                                      </p:cBhvr>
                                      <p:to x="100000" y="100000"/>
                                    </p:animScale>
                                    <p:animScale>
                                      <p:cBhvr>
                                        <p:cTn id="117" dur="26">
                                          <p:stCondLst>
                                            <p:cond delay="1808"/>
                                          </p:stCondLst>
                                        </p:cTn>
                                        <p:tgtEl>
                                          <p:spTgt spid="3">
                                            <p:txEl>
                                              <p:pRg st="5" end="5"/>
                                            </p:txEl>
                                          </p:spTgt>
                                        </p:tgtEl>
                                      </p:cBhvr>
                                      <p:to x="100000" y="95000"/>
                                    </p:animScale>
                                    <p:animScale>
                                      <p:cBhvr>
                                        <p:cTn id="118" dur="166" decel="50000">
                                          <p:stCondLst>
                                            <p:cond delay="1834"/>
                                          </p:stCondLst>
                                        </p:cTn>
                                        <p:tgtEl>
                                          <p:spTgt spid="3">
                                            <p:txEl>
                                              <p:pRg st="5" end="5"/>
                                            </p:txEl>
                                          </p:spTgt>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3">
                                            <p:txEl>
                                              <p:pRg st="6" end="6"/>
                                            </p:txEl>
                                          </p:spTgt>
                                        </p:tgtEl>
                                        <p:attrNameLst>
                                          <p:attrName>style.visibility</p:attrName>
                                        </p:attrNameLst>
                                      </p:cBhvr>
                                      <p:to>
                                        <p:strVal val="visible"/>
                                      </p:to>
                                    </p:set>
                                    <p:animEffect transition="in" filter="wipe(down)">
                                      <p:cBhvr>
                                        <p:cTn id="123" dur="580">
                                          <p:stCondLst>
                                            <p:cond delay="0"/>
                                          </p:stCondLst>
                                        </p:cTn>
                                        <p:tgtEl>
                                          <p:spTgt spid="3">
                                            <p:txEl>
                                              <p:pRg st="6" end="6"/>
                                            </p:txEl>
                                          </p:spTgt>
                                        </p:tgtEl>
                                      </p:cBhvr>
                                    </p:animEffect>
                                    <p:anim calcmode="lin" valueType="num">
                                      <p:cBhvr>
                                        <p:cTn id="12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3">
                                            <p:txEl>
                                              <p:pRg st="6" end="6"/>
                                            </p:txEl>
                                          </p:spTgt>
                                        </p:tgtEl>
                                      </p:cBhvr>
                                      <p:to x="100000" y="60000"/>
                                    </p:animScale>
                                    <p:animScale>
                                      <p:cBhvr>
                                        <p:cTn id="130" dur="166" decel="50000">
                                          <p:stCondLst>
                                            <p:cond delay="676"/>
                                          </p:stCondLst>
                                        </p:cTn>
                                        <p:tgtEl>
                                          <p:spTgt spid="3">
                                            <p:txEl>
                                              <p:pRg st="6" end="6"/>
                                            </p:txEl>
                                          </p:spTgt>
                                        </p:tgtEl>
                                      </p:cBhvr>
                                      <p:to x="100000" y="100000"/>
                                    </p:animScale>
                                    <p:animScale>
                                      <p:cBhvr>
                                        <p:cTn id="131" dur="26">
                                          <p:stCondLst>
                                            <p:cond delay="1312"/>
                                          </p:stCondLst>
                                        </p:cTn>
                                        <p:tgtEl>
                                          <p:spTgt spid="3">
                                            <p:txEl>
                                              <p:pRg st="6" end="6"/>
                                            </p:txEl>
                                          </p:spTgt>
                                        </p:tgtEl>
                                      </p:cBhvr>
                                      <p:to x="100000" y="80000"/>
                                    </p:animScale>
                                    <p:animScale>
                                      <p:cBhvr>
                                        <p:cTn id="132" dur="166" decel="50000">
                                          <p:stCondLst>
                                            <p:cond delay="1338"/>
                                          </p:stCondLst>
                                        </p:cTn>
                                        <p:tgtEl>
                                          <p:spTgt spid="3">
                                            <p:txEl>
                                              <p:pRg st="6" end="6"/>
                                            </p:txEl>
                                          </p:spTgt>
                                        </p:tgtEl>
                                      </p:cBhvr>
                                      <p:to x="100000" y="100000"/>
                                    </p:animScale>
                                    <p:animScale>
                                      <p:cBhvr>
                                        <p:cTn id="133" dur="26">
                                          <p:stCondLst>
                                            <p:cond delay="1642"/>
                                          </p:stCondLst>
                                        </p:cTn>
                                        <p:tgtEl>
                                          <p:spTgt spid="3">
                                            <p:txEl>
                                              <p:pRg st="6" end="6"/>
                                            </p:txEl>
                                          </p:spTgt>
                                        </p:tgtEl>
                                      </p:cBhvr>
                                      <p:to x="100000" y="90000"/>
                                    </p:animScale>
                                    <p:animScale>
                                      <p:cBhvr>
                                        <p:cTn id="134" dur="166" decel="50000">
                                          <p:stCondLst>
                                            <p:cond delay="1668"/>
                                          </p:stCondLst>
                                        </p:cTn>
                                        <p:tgtEl>
                                          <p:spTgt spid="3">
                                            <p:txEl>
                                              <p:pRg st="6" end="6"/>
                                            </p:txEl>
                                          </p:spTgt>
                                        </p:tgtEl>
                                      </p:cBhvr>
                                      <p:to x="100000" y="100000"/>
                                    </p:animScale>
                                    <p:animScale>
                                      <p:cBhvr>
                                        <p:cTn id="135" dur="26">
                                          <p:stCondLst>
                                            <p:cond delay="1808"/>
                                          </p:stCondLst>
                                        </p:cTn>
                                        <p:tgtEl>
                                          <p:spTgt spid="3">
                                            <p:txEl>
                                              <p:pRg st="6" end="6"/>
                                            </p:txEl>
                                          </p:spTgt>
                                        </p:tgtEl>
                                      </p:cBhvr>
                                      <p:to x="100000" y="95000"/>
                                    </p:animScale>
                                    <p:animScale>
                                      <p:cBhvr>
                                        <p:cTn id="136" dur="166" decel="50000">
                                          <p:stCondLst>
                                            <p:cond delay="1834"/>
                                          </p:stCondLst>
                                        </p:cTn>
                                        <p:tgtEl>
                                          <p:spTgt spid="3">
                                            <p:txEl>
                                              <p:pRg st="6" end="6"/>
                                            </p:txEl>
                                          </p:spTgt>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31" presetClass="entr" presetSubtype="0" fill="hold" grpId="1" nodeType="clickEffect">
                                  <p:stCondLst>
                                    <p:cond delay="0"/>
                                  </p:stCondLst>
                                  <p:childTnLst>
                                    <p:set>
                                      <p:cBhvr>
                                        <p:cTn id="140" dur="1" fill="hold">
                                          <p:stCondLst>
                                            <p:cond delay="0"/>
                                          </p:stCondLst>
                                        </p:cTn>
                                        <p:tgtEl>
                                          <p:spTgt spid="2"/>
                                        </p:tgtEl>
                                        <p:attrNameLst>
                                          <p:attrName>style.visibility</p:attrName>
                                        </p:attrNameLst>
                                      </p:cBhvr>
                                      <p:to>
                                        <p:strVal val="visible"/>
                                      </p:to>
                                    </p:set>
                                    <p:anim calcmode="lin" valueType="num">
                                      <p:cBhvr>
                                        <p:cTn id="141" dur="1000" fill="hold"/>
                                        <p:tgtEl>
                                          <p:spTgt spid="2"/>
                                        </p:tgtEl>
                                        <p:attrNameLst>
                                          <p:attrName>ppt_w</p:attrName>
                                        </p:attrNameLst>
                                      </p:cBhvr>
                                      <p:tavLst>
                                        <p:tav tm="0">
                                          <p:val>
                                            <p:fltVal val="0"/>
                                          </p:val>
                                        </p:tav>
                                        <p:tav tm="100000">
                                          <p:val>
                                            <p:strVal val="#ppt_w"/>
                                          </p:val>
                                        </p:tav>
                                      </p:tavLst>
                                    </p:anim>
                                    <p:anim calcmode="lin" valueType="num">
                                      <p:cBhvr>
                                        <p:cTn id="142" dur="1000" fill="hold"/>
                                        <p:tgtEl>
                                          <p:spTgt spid="2"/>
                                        </p:tgtEl>
                                        <p:attrNameLst>
                                          <p:attrName>ppt_h</p:attrName>
                                        </p:attrNameLst>
                                      </p:cBhvr>
                                      <p:tavLst>
                                        <p:tav tm="0">
                                          <p:val>
                                            <p:fltVal val="0"/>
                                          </p:val>
                                        </p:tav>
                                        <p:tav tm="100000">
                                          <p:val>
                                            <p:strVal val="#ppt_h"/>
                                          </p:val>
                                        </p:tav>
                                      </p:tavLst>
                                    </p:anim>
                                    <p:anim calcmode="lin" valueType="num">
                                      <p:cBhvr>
                                        <p:cTn id="143" dur="1000" fill="hold"/>
                                        <p:tgtEl>
                                          <p:spTgt spid="2"/>
                                        </p:tgtEl>
                                        <p:attrNameLst>
                                          <p:attrName>style.rotation</p:attrName>
                                        </p:attrNameLst>
                                      </p:cBhvr>
                                      <p:tavLst>
                                        <p:tav tm="0">
                                          <p:val>
                                            <p:fltVal val="90"/>
                                          </p:val>
                                        </p:tav>
                                        <p:tav tm="100000">
                                          <p:val>
                                            <p:fltVal val="0"/>
                                          </p:val>
                                        </p:tav>
                                      </p:tavLst>
                                    </p:anim>
                                    <p:animEffect transition="in" filter="fade">
                                      <p:cBhvr>
                                        <p:cTn id="144" dur="1000"/>
                                        <p:tgtEl>
                                          <p:spTgt spid="2"/>
                                        </p:tgtEl>
                                      </p:cBhvr>
                                    </p:animEffect>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nodeType="clickEffect">
                                  <p:stCondLst>
                                    <p:cond delay="0"/>
                                  </p:stCondLst>
                                  <p:childTnLst>
                                    <p:set>
                                      <p:cBhvr>
                                        <p:cTn id="148" dur="1" fill="hold">
                                          <p:stCondLst>
                                            <p:cond delay="0"/>
                                          </p:stCondLst>
                                        </p:cTn>
                                        <p:tgtEl>
                                          <p:spTgt spid="3">
                                            <p:txEl>
                                              <p:pRg st="0" end="0"/>
                                            </p:txEl>
                                          </p:spTgt>
                                        </p:tgtEl>
                                        <p:attrNameLst>
                                          <p:attrName>style.visibility</p:attrName>
                                        </p:attrNameLst>
                                      </p:cBhvr>
                                      <p:to>
                                        <p:strVal val="visible"/>
                                      </p:to>
                                    </p:set>
                                    <p:animEffect transition="in" filter="wipe(down)">
                                      <p:cBhvr>
                                        <p:cTn id="149" dur="580">
                                          <p:stCondLst>
                                            <p:cond delay="0"/>
                                          </p:stCondLst>
                                        </p:cTn>
                                        <p:tgtEl>
                                          <p:spTgt spid="3">
                                            <p:txEl>
                                              <p:pRg st="0" end="0"/>
                                            </p:txEl>
                                          </p:spTgt>
                                        </p:tgtEl>
                                      </p:cBhvr>
                                    </p:animEffect>
                                    <p:anim calcmode="lin" valueType="num">
                                      <p:cBhvr>
                                        <p:cTn id="15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55" dur="26">
                                          <p:stCondLst>
                                            <p:cond delay="650"/>
                                          </p:stCondLst>
                                        </p:cTn>
                                        <p:tgtEl>
                                          <p:spTgt spid="3">
                                            <p:txEl>
                                              <p:pRg st="0" end="0"/>
                                            </p:txEl>
                                          </p:spTgt>
                                        </p:tgtEl>
                                      </p:cBhvr>
                                      <p:to x="100000" y="60000"/>
                                    </p:animScale>
                                    <p:animScale>
                                      <p:cBhvr>
                                        <p:cTn id="156" dur="166" decel="50000">
                                          <p:stCondLst>
                                            <p:cond delay="676"/>
                                          </p:stCondLst>
                                        </p:cTn>
                                        <p:tgtEl>
                                          <p:spTgt spid="3">
                                            <p:txEl>
                                              <p:pRg st="0" end="0"/>
                                            </p:txEl>
                                          </p:spTgt>
                                        </p:tgtEl>
                                      </p:cBhvr>
                                      <p:to x="100000" y="100000"/>
                                    </p:animScale>
                                    <p:animScale>
                                      <p:cBhvr>
                                        <p:cTn id="157" dur="26">
                                          <p:stCondLst>
                                            <p:cond delay="1312"/>
                                          </p:stCondLst>
                                        </p:cTn>
                                        <p:tgtEl>
                                          <p:spTgt spid="3">
                                            <p:txEl>
                                              <p:pRg st="0" end="0"/>
                                            </p:txEl>
                                          </p:spTgt>
                                        </p:tgtEl>
                                      </p:cBhvr>
                                      <p:to x="100000" y="80000"/>
                                    </p:animScale>
                                    <p:animScale>
                                      <p:cBhvr>
                                        <p:cTn id="158" dur="166" decel="50000">
                                          <p:stCondLst>
                                            <p:cond delay="1338"/>
                                          </p:stCondLst>
                                        </p:cTn>
                                        <p:tgtEl>
                                          <p:spTgt spid="3">
                                            <p:txEl>
                                              <p:pRg st="0" end="0"/>
                                            </p:txEl>
                                          </p:spTgt>
                                        </p:tgtEl>
                                      </p:cBhvr>
                                      <p:to x="100000" y="100000"/>
                                    </p:animScale>
                                    <p:animScale>
                                      <p:cBhvr>
                                        <p:cTn id="159" dur="26">
                                          <p:stCondLst>
                                            <p:cond delay="1642"/>
                                          </p:stCondLst>
                                        </p:cTn>
                                        <p:tgtEl>
                                          <p:spTgt spid="3">
                                            <p:txEl>
                                              <p:pRg st="0" end="0"/>
                                            </p:txEl>
                                          </p:spTgt>
                                        </p:tgtEl>
                                      </p:cBhvr>
                                      <p:to x="100000" y="90000"/>
                                    </p:animScale>
                                    <p:animScale>
                                      <p:cBhvr>
                                        <p:cTn id="160" dur="166" decel="50000">
                                          <p:stCondLst>
                                            <p:cond delay="1668"/>
                                          </p:stCondLst>
                                        </p:cTn>
                                        <p:tgtEl>
                                          <p:spTgt spid="3">
                                            <p:txEl>
                                              <p:pRg st="0" end="0"/>
                                            </p:txEl>
                                          </p:spTgt>
                                        </p:tgtEl>
                                      </p:cBhvr>
                                      <p:to x="100000" y="100000"/>
                                    </p:animScale>
                                    <p:animScale>
                                      <p:cBhvr>
                                        <p:cTn id="161" dur="26">
                                          <p:stCondLst>
                                            <p:cond delay="1808"/>
                                          </p:stCondLst>
                                        </p:cTn>
                                        <p:tgtEl>
                                          <p:spTgt spid="3">
                                            <p:txEl>
                                              <p:pRg st="0" end="0"/>
                                            </p:txEl>
                                          </p:spTgt>
                                        </p:tgtEl>
                                      </p:cBhvr>
                                      <p:to x="100000" y="95000"/>
                                    </p:animScale>
                                    <p:animScale>
                                      <p:cBhvr>
                                        <p:cTn id="162" dur="166" decel="50000">
                                          <p:stCondLst>
                                            <p:cond delay="1834"/>
                                          </p:stCondLst>
                                        </p:cTn>
                                        <p:tgtEl>
                                          <p:spTgt spid="3">
                                            <p:txEl>
                                              <p:pRg st="0" end="0"/>
                                            </p:txEl>
                                          </p:spTgt>
                                        </p:tgtEl>
                                      </p:cBhvr>
                                      <p:to x="100000" y="100000"/>
                                    </p:animScale>
                                  </p:childTnLst>
                                </p:cTn>
                              </p:par>
                            </p:childTnLst>
                          </p:cTn>
                        </p:par>
                      </p:childTnLst>
                    </p:cTn>
                  </p:par>
                  <p:par>
                    <p:cTn id="163" fill="hold">
                      <p:stCondLst>
                        <p:cond delay="indefinite"/>
                      </p:stCondLst>
                      <p:childTnLst>
                        <p:par>
                          <p:cTn id="164" fill="hold">
                            <p:stCondLst>
                              <p:cond delay="0"/>
                            </p:stCondLst>
                            <p:childTnLst>
                              <p:par>
                                <p:cTn id="165" presetID="26" presetClass="entr" presetSubtype="0" fill="hold" nodeType="clickEffect">
                                  <p:stCondLst>
                                    <p:cond delay="0"/>
                                  </p:stCondLst>
                                  <p:childTnLst>
                                    <p:set>
                                      <p:cBhvr>
                                        <p:cTn id="166" dur="1" fill="hold">
                                          <p:stCondLst>
                                            <p:cond delay="0"/>
                                          </p:stCondLst>
                                        </p:cTn>
                                        <p:tgtEl>
                                          <p:spTgt spid="3">
                                            <p:txEl>
                                              <p:pRg st="1" end="1"/>
                                            </p:txEl>
                                          </p:spTgt>
                                        </p:tgtEl>
                                        <p:attrNameLst>
                                          <p:attrName>style.visibility</p:attrName>
                                        </p:attrNameLst>
                                      </p:cBhvr>
                                      <p:to>
                                        <p:strVal val="visible"/>
                                      </p:to>
                                    </p:set>
                                    <p:animEffect transition="in" filter="wipe(down)">
                                      <p:cBhvr>
                                        <p:cTn id="167" dur="580">
                                          <p:stCondLst>
                                            <p:cond delay="0"/>
                                          </p:stCondLst>
                                        </p:cTn>
                                        <p:tgtEl>
                                          <p:spTgt spid="3">
                                            <p:txEl>
                                              <p:pRg st="1" end="1"/>
                                            </p:txEl>
                                          </p:spTgt>
                                        </p:tgtEl>
                                      </p:cBhvr>
                                    </p:animEffect>
                                    <p:anim calcmode="lin" valueType="num">
                                      <p:cBhvr>
                                        <p:cTn id="16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3" dur="26">
                                          <p:stCondLst>
                                            <p:cond delay="650"/>
                                          </p:stCondLst>
                                        </p:cTn>
                                        <p:tgtEl>
                                          <p:spTgt spid="3">
                                            <p:txEl>
                                              <p:pRg st="1" end="1"/>
                                            </p:txEl>
                                          </p:spTgt>
                                        </p:tgtEl>
                                      </p:cBhvr>
                                      <p:to x="100000" y="60000"/>
                                    </p:animScale>
                                    <p:animScale>
                                      <p:cBhvr>
                                        <p:cTn id="174" dur="166" decel="50000">
                                          <p:stCondLst>
                                            <p:cond delay="676"/>
                                          </p:stCondLst>
                                        </p:cTn>
                                        <p:tgtEl>
                                          <p:spTgt spid="3">
                                            <p:txEl>
                                              <p:pRg st="1" end="1"/>
                                            </p:txEl>
                                          </p:spTgt>
                                        </p:tgtEl>
                                      </p:cBhvr>
                                      <p:to x="100000" y="100000"/>
                                    </p:animScale>
                                    <p:animScale>
                                      <p:cBhvr>
                                        <p:cTn id="175" dur="26">
                                          <p:stCondLst>
                                            <p:cond delay="1312"/>
                                          </p:stCondLst>
                                        </p:cTn>
                                        <p:tgtEl>
                                          <p:spTgt spid="3">
                                            <p:txEl>
                                              <p:pRg st="1" end="1"/>
                                            </p:txEl>
                                          </p:spTgt>
                                        </p:tgtEl>
                                      </p:cBhvr>
                                      <p:to x="100000" y="80000"/>
                                    </p:animScale>
                                    <p:animScale>
                                      <p:cBhvr>
                                        <p:cTn id="176" dur="166" decel="50000">
                                          <p:stCondLst>
                                            <p:cond delay="1338"/>
                                          </p:stCondLst>
                                        </p:cTn>
                                        <p:tgtEl>
                                          <p:spTgt spid="3">
                                            <p:txEl>
                                              <p:pRg st="1" end="1"/>
                                            </p:txEl>
                                          </p:spTgt>
                                        </p:tgtEl>
                                      </p:cBhvr>
                                      <p:to x="100000" y="100000"/>
                                    </p:animScale>
                                    <p:animScale>
                                      <p:cBhvr>
                                        <p:cTn id="177" dur="26">
                                          <p:stCondLst>
                                            <p:cond delay="1642"/>
                                          </p:stCondLst>
                                        </p:cTn>
                                        <p:tgtEl>
                                          <p:spTgt spid="3">
                                            <p:txEl>
                                              <p:pRg st="1" end="1"/>
                                            </p:txEl>
                                          </p:spTgt>
                                        </p:tgtEl>
                                      </p:cBhvr>
                                      <p:to x="100000" y="90000"/>
                                    </p:animScale>
                                    <p:animScale>
                                      <p:cBhvr>
                                        <p:cTn id="178" dur="166" decel="50000">
                                          <p:stCondLst>
                                            <p:cond delay="1668"/>
                                          </p:stCondLst>
                                        </p:cTn>
                                        <p:tgtEl>
                                          <p:spTgt spid="3">
                                            <p:txEl>
                                              <p:pRg st="1" end="1"/>
                                            </p:txEl>
                                          </p:spTgt>
                                        </p:tgtEl>
                                      </p:cBhvr>
                                      <p:to x="100000" y="100000"/>
                                    </p:animScale>
                                    <p:animScale>
                                      <p:cBhvr>
                                        <p:cTn id="179" dur="26">
                                          <p:stCondLst>
                                            <p:cond delay="1808"/>
                                          </p:stCondLst>
                                        </p:cTn>
                                        <p:tgtEl>
                                          <p:spTgt spid="3">
                                            <p:txEl>
                                              <p:pRg st="1" end="1"/>
                                            </p:txEl>
                                          </p:spTgt>
                                        </p:tgtEl>
                                      </p:cBhvr>
                                      <p:to x="100000" y="95000"/>
                                    </p:animScale>
                                    <p:animScale>
                                      <p:cBhvr>
                                        <p:cTn id="180" dur="166" decel="50000">
                                          <p:stCondLst>
                                            <p:cond delay="1834"/>
                                          </p:stCondLst>
                                        </p:cTn>
                                        <p:tgtEl>
                                          <p:spTgt spid="3">
                                            <p:txEl>
                                              <p:pRg st="1" end="1"/>
                                            </p:txEl>
                                          </p:spTgt>
                                        </p:tgtEl>
                                      </p:cBhvr>
                                      <p:to x="100000" y="100000"/>
                                    </p:animScale>
                                  </p:childTnLst>
                                </p:cTn>
                              </p:par>
                            </p:childTnLst>
                          </p:cTn>
                        </p:par>
                      </p:childTnLst>
                    </p:cTn>
                  </p:par>
                  <p:par>
                    <p:cTn id="181" fill="hold">
                      <p:stCondLst>
                        <p:cond delay="indefinite"/>
                      </p:stCondLst>
                      <p:childTnLst>
                        <p:par>
                          <p:cTn id="182" fill="hold">
                            <p:stCondLst>
                              <p:cond delay="0"/>
                            </p:stCondLst>
                            <p:childTnLst>
                              <p:par>
                                <p:cTn id="183" presetID="26" presetClass="entr" presetSubtype="0" fill="hold" nodeType="clickEffect">
                                  <p:stCondLst>
                                    <p:cond delay="0"/>
                                  </p:stCondLst>
                                  <p:childTnLst>
                                    <p:set>
                                      <p:cBhvr>
                                        <p:cTn id="184" dur="1" fill="hold">
                                          <p:stCondLst>
                                            <p:cond delay="0"/>
                                          </p:stCondLst>
                                        </p:cTn>
                                        <p:tgtEl>
                                          <p:spTgt spid="3">
                                            <p:txEl>
                                              <p:pRg st="2" end="2"/>
                                            </p:txEl>
                                          </p:spTgt>
                                        </p:tgtEl>
                                        <p:attrNameLst>
                                          <p:attrName>style.visibility</p:attrName>
                                        </p:attrNameLst>
                                      </p:cBhvr>
                                      <p:to>
                                        <p:strVal val="visible"/>
                                      </p:to>
                                    </p:set>
                                    <p:animEffect transition="in" filter="wipe(down)">
                                      <p:cBhvr>
                                        <p:cTn id="185" dur="580">
                                          <p:stCondLst>
                                            <p:cond delay="0"/>
                                          </p:stCondLst>
                                        </p:cTn>
                                        <p:tgtEl>
                                          <p:spTgt spid="3">
                                            <p:txEl>
                                              <p:pRg st="2" end="2"/>
                                            </p:txEl>
                                          </p:spTgt>
                                        </p:tgtEl>
                                      </p:cBhvr>
                                    </p:animEffect>
                                    <p:anim calcmode="lin" valueType="num">
                                      <p:cBhvr>
                                        <p:cTn id="18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3">
                                            <p:txEl>
                                              <p:pRg st="2" end="2"/>
                                            </p:txEl>
                                          </p:spTgt>
                                        </p:tgtEl>
                                      </p:cBhvr>
                                      <p:to x="100000" y="60000"/>
                                    </p:animScale>
                                    <p:animScale>
                                      <p:cBhvr>
                                        <p:cTn id="192" dur="166" decel="50000">
                                          <p:stCondLst>
                                            <p:cond delay="676"/>
                                          </p:stCondLst>
                                        </p:cTn>
                                        <p:tgtEl>
                                          <p:spTgt spid="3">
                                            <p:txEl>
                                              <p:pRg st="2" end="2"/>
                                            </p:txEl>
                                          </p:spTgt>
                                        </p:tgtEl>
                                      </p:cBhvr>
                                      <p:to x="100000" y="100000"/>
                                    </p:animScale>
                                    <p:animScale>
                                      <p:cBhvr>
                                        <p:cTn id="193" dur="26">
                                          <p:stCondLst>
                                            <p:cond delay="1312"/>
                                          </p:stCondLst>
                                        </p:cTn>
                                        <p:tgtEl>
                                          <p:spTgt spid="3">
                                            <p:txEl>
                                              <p:pRg st="2" end="2"/>
                                            </p:txEl>
                                          </p:spTgt>
                                        </p:tgtEl>
                                      </p:cBhvr>
                                      <p:to x="100000" y="80000"/>
                                    </p:animScale>
                                    <p:animScale>
                                      <p:cBhvr>
                                        <p:cTn id="194" dur="166" decel="50000">
                                          <p:stCondLst>
                                            <p:cond delay="1338"/>
                                          </p:stCondLst>
                                        </p:cTn>
                                        <p:tgtEl>
                                          <p:spTgt spid="3">
                                            <p:txEl>
                                              <p:pRg st="2" end="2"/>
                                            </p:txEl>
                                          </p:spTgt>
                                        </p:tgtEl>
                                      </p:cBhvr>
                                      <p:to x="100000" y="100000"/>
                                    </p:animScale>
                                    <p:animScale>
                                      <p:cBhvr>
                                        <p:cTn id="195" dur="26">
                                          <p:stCondLst>
                                            <p:cond delay="1642"/>
                                          </p:stCondLst>
                                        </p:cTn>
                                        <p:tgtEl>
                                          <p:spTgt spid="3">
                                            <p:txEl>
                                              <p:pRg st="2" end="2"/>
                                            </p:txEl>
                                          </p:spTgt>
                                        </p:tgtEl>
                                      </p:cBhvr>
                                      <p:to x="100000" y="90000"/>
                                    </p:animScale>
                                    <p:animScale>
                                      <p:cBhvr>
                                        <p:cTn id="196" dur="166" decel="50000">
                                          <p:stCondLst>
                                            <p:cond delay="1668"/>
                                          </p:stCondLst>
                                        </p:cTn>
                                        <p:tgtEl>
                                          <p:spTgt spid="3">
                                            <p:txEl>
                                              <p:pRg st="2" end="2"/>
                                            </p:txEl>
                                          </p:spTgt>
                                        </p:tgtEl>
                                      </p:cBhvr>
                                      <p:to x="100000" y="100000"/>
                                    </p:animScale>
                                    <p:animScale>
                                      <p:cBhvr>
                                        <p:cTn id="197" dur="26">
                                          <p:stCondLst>
                                            <p:cond delay="1808"/>
                                          </p:stCondLst>
                                        </p:cTn>
                                        <p:tgtEl>
                                          <p:spTgt spid="3">
                                            <p:txEl>
                                              <p:pRg st="2" end="2"/>
                                            </p:txEl>
                                          </p:spTgt>
                                        </p:tgtEl>
                                      </p:cBhvr>
                                      <p:to x="100000" y="95000"/>
                                    </p:animScale>
                                    <p:animScale>
                                      <p:cBhvr>
                                        <p:cTn id="198" dur="166" decel="50000">
                                          <p:stCondLst>
                                            <p:cond delay="1834"/>
                                          </p:stCondLst>
                                        </p:cTn>
                                        <p:tgtEl>
                                          <p:spTgt spid="3">
                                            <p:txEl>
                                              <p:pRg st="2" end="2"/>
                                            </p:txEl>
                                          </p:spTgt>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nodeType="clickEffect">
                                  <p:stCondLst>
                                    <p:cond delay="0"/>
                                  </p:stCondLst>
                                  <p:childTnLst>
                                    <p:set>
                                      <p:cBhvr>
                                        <p:cTn id="202" dur="1" fill="hold">
                                          <p:stCondLst>
                                            <p:cond delay="0"/>
                                          </p:stCondLst>
                                        </p:cTn>
                                        <p:tgtEl>
                                          <p:spTgt spid="3">
                                            <p:txEl>
                                              <p:pRg st="3" end="3"/>
                                            </p:txEl>
                                          </p:spTgt>
                                        </p:tgtEl>
                                        <p:attrNameLst>
                                          <p:attrName>style.visibility</p:attrName>
                                        </p:attrNameLst>
                                      </p:cBhvr>
                                      <p:to>
                                        <p:strVal val="visible"/>
                                      </p:to>
                                    </p:set>
                                    <p:animEffect transition="in" filter="wipe(down)">
                                      <p:cBhvr>
                                        <p:cTn id="203" dur="580">
                                          <p:stCondLst>
                                            <p:cond delay="0"/>
                                          </p:stCondLst>
                                        </p:cTn>
                                        <p:tgtEl>
                                          <p:spTgt spid="3">
                                            <p:txEl>
                                              <p:pRg st="3" end="3"/>
                                            </p:txEl>
                                          </p:spTgt>
                                        </p:tgtEl>
                                      </p:cBhvr>
                                    </p:animEffect>
                                    <p:anim calcmode="lin" valueType="num">
                                      <p:cBhvr>
                                        <p:cTn id="20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09" dur="26">
                                          <p:stCondLst>
                                            <p:cond delay="650"/>
                                          </p:stCondLst>
                                        </p:cTn>
                                        <p:tgtEl>
                                          <p:spTgt spid="3">
                                            <p:txEl>
                                              <p:pRg st="3" end="3"/>
                                            </p:txEl>
                                          </p:spTgt>
                                        </p:tgtEl>
                                      </p:cBhvr>
                                      <p:to x="100000" y="60000"/>
                                    </p:animScale>
                                    <p:animScale>
                                      <p:cBhvr>
                                        <p:cTn id="210" dur="166" decel="50000">
                                          <p:stCondLst>
                                            <p:cond delay="676"/>
                                          </p:stCondLst>
                                        </p:cTn>
                                        <p:tgtEl>
                                          <p:spTgt spid="3">
                                            <p:txEl>
                                              <p:pRg st="3" end="3"/>
                                            </p:txEl>
                                          </p:spTgt>
                                        </p:tgtEl>
                                      </p:cBhvr>
                                      <p:to x="100000" y="100000"/>
                                    </p:animScale>
                                    <p:animScale>
                                      <p:cBhvr>
                                        <p:cTn id="211" dur="26">
                                          <p:stCondLst>
                                            <p:cond delay="1312"/>
                                          </p:stCondLst>
                                        </p:cTn>
                                        <p:tgtEl>
                                          <p:spTgt spid="3">
                                            <p:txEl>
                                              <p:pRg st="3" end="3"/>
                                            </p:txEl>
                                          </p:spTgt>
                                        </p:tgtEl>
                                      </p:cBhvr>
                                      <p:to x="100000" y="80000"/>
                                    </p:animScale>
                                    <p:animScale>
                                      <p:cBhvr>
                                        <p:cTn id="212" dur="166" decel="50000">
                                          <p:stCondLst>
                                            <p:cond delay="1338"/>
                                          </p:stCondLst>
                                        </p:cTn>
                                        <p:tgtEl>
                                          <p:spTgt spid="3">
                                            <p:txEl>
                                              <p:pRg st="3" end="3"/>
                                            </p:txEl>
                                          </p:spTgt>
                                        </p:tgtEl>
                                      </p:cBhvr>
                                      <p:to x="100000" y="100000"/>
                                    </p:animScale>
                                    <p:animScale>
                                      <p:cBhvr>
                                        <p:cTn id="213" dur="26">
                                          <p:stCondLst>
                                            <p:cond delay="1642"/>
                                          </p:stCondLst>
                                        </p:cTn>
                                        <p:tgtEl>
                                          <p:spTgt spid="3">
                                            <p:txEl>
                                              <p:pRg st="3" end="3"/>
                                            </p:txEl>
                                          </p:spTgt>
                                        </p:tgtEl>
                                      </p:cBhvr>
                                      <p:to x="100000" y="90000"/>
                                    </p:animScale>
                                    <p:animScale>
                                      <p:cBhvr>
                                        <p:cTn id="214" dur="166" decel="50000">
                                          <p:stCondLst>
                                            <p:cond delay="1668"/>
                                          </p:stCondLst>
                                        </p:cTn>
                                        <p:tgtEl>
                                          <p:spTgt spid="3">
                                            <p:txEl>
                                              <p:pRg st="3" end="3"/>
                                            </p:txEl>
                                          </p:spTgt>
                                        </p:tgtEl>
                                      </p:cBhvr>
                                      <p:to x="100000" y="100000"/>
                                    </p:animScale>
                                    <p:animScale>
                                      <p:cBhvr>
                                        <p:cTn id="215" dur="26">
                                          <p:stCondLst>
                                            <p:cond delay="1808"/>
                                          </p:stCondLst>
                                        </p:cTn>
                                        <p:tgtEl>
                                          <p:spTgt spid="3">
                                            <p:txEl>
                                              <p:pRg st="3" end="3"/>
                                            </p:txEl>
                                          </p:spTgt>
                                        </p:tgtEl>
                                      </p:cBhvr>
                                      <p:to x="100000" y="95000"/>
                                    </p:animScale>
                                    <p:animScale>
                                      <p:cBhvr>
                                        <p:cTn id="216" dur="166" decel="50000">
                                          <p:stCondLst>
                                            <p:cond delay="1834"/>
                                          </p:stCondLst>
                                        </p:cTn>
                                        <p:tgtEl>
                                          <p:spTgt spid="3">
                                            <p:txEl>
                                              <p:pRg st="3" end="3"/>
                                            </p:txEl>
                                          </p:spTgt>
                                        </p:tgtEl>
                                      </p:cBhvr>
                                      <p:to x="100000" y="100000"/>
                                    </p:animScale>
                                  </p:childTnLst>
                                </p:cTn>
                              </p:par>
                            </p:childTnLst>
                          </p:cTn>
                        </p:par>
                      </p:childTnLst>
                    </p:cTn>
                  </p:par>
                  <p:par>
                    <p:cTn id="217" fill="hold">
                      <p:stCondLst>
                        <p:cond delay="indefinite"/>
                      </p:stCondLst>
                      <p:childTnLst>
                        <p:par>
                          <p:cTn id="218" fill="hold">
                            <p:stCondLst>
                              <p:cond delay="0"/>
                            </p:stCondLst>
                            <p:childTnLst>
                              <p:par>
                                <p:cTn id="219" presetID="26" presetClass="entr" presetSubtype="0" fill="hold" nodeType="clickEffect">
                                  <p:stCondLst>
                                    <p:cond delay="0"/>
                                  </p:stCondLst>
                                  <p:childTnLst>
                                    <p:set>
                                      <p:cBhvr>
                                        <p:cTn id="220" dur="1" fill="hold">
                                          <p:stCondLst>
                                            <p:cond delay="0"/>
                                          </p:stCondLst>
                                        </p:cTn>
                                        <p:tgtEl>
                                          <p:spTgt spid="3">
                                            <p:txEl>
                                              <p:pRg st="4" end="4"/>
                                            </p:txEl>
                                          </p:spTgt>
                                        </p:tgtEl>
                                        <p:attrNameLst>
                                          <p:attrName>style.visibility</p:attrName>
                                        </p:attrNameLst>
                                      </p:cBhvr>
                                      <p:to>
                                        <p:strVal val="visible"/>
                                      </p:to>
                                    </p:set>
                                    <p:animEffect transition="in" filter="wipe(down)">
                                      <p:cBhvr>
                                        <p:cTn id="221" dur="580">
                                          <p:stCondLst>
                                            <p:cond delay="0"/>
                                          </p:stCondLst>
                                        </p:cTn>
                                        <p:tgtEl>
                                          <p:spTgt spid="3">
                                            <p:txEl>
                                              <p:pRg st="4" end="4"/>
                                            </p:txEl>
                                          </p:spTgt>
                                        </p:tgtEl>
                                      </p:cBhvr>
                                    </p:animEffect>
                                    <p:anim calcmode="lin" valueType="num">
                                      <p:cBhvr>
                                        <p:cTn id="22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27" dur="26">
                                          <p:stCondLst>
                                            <p:cond delay="650"/>
                                          </p:stCondLst>
                                        </p:cTn>
                                        <p:tgtEl>
                                          <p:spTgt spid="3">
                                            <p:txEl>
                                              <p:pRg st="4" end="4"/>
                                            </p:txEl>
                                          </p:spTgt>
                                        </p:tgtEl>
                                      </p:cBhvr>
                                      <p:to x="100000" y="60000"/>
                                    </p:animScale>
                                    <p:animScale>
                                      <p:cBhvr>
                                        <p:cTn id="228" dur="166" decel="50000">
                                          <p:stCondLst>
                                            <p:cond delay="676"/>
                                          </p:stCondLst>
                                        </p:cTn>
                                        <p:tgtEl>
                                          <p:spTgt spid="3">
                                            <p:txEl>
                                              <p:pRg st="4" end="4"/>
                                            </p:txEl>
                                          </p:spTgt>
                                        </p:tgtEl>
                                      </p:cBhvr>
                                      <p:to x="100000" y="100000"/>
                                    </p:animScale>
                                    <p:animScale>
                                      <p:cBhvr>
                                        <p:cTn id="229" dur="26">
                                          <p:stCondLst>
                                            <p:cond delay="1312"/>
                                          </p:stCondLst>
                                        </p:cTn>
                                        <p:tgtEl>
                                          <p:spTgt spid="3">
                                            <p:txEl>
                                              <p:pRg st="4" end="4"/>
                                            </p:txEl>
                                          </p:spTgt>
                                        </p:tgtEl>
                                      </p:cBhvr>
                                      <p:to x="100000" y="80000"/>
                                    </p:animScale>
                                    <p:animScale>
                                      <p:cBhvr>
                                        <p:cTn id="230" dur="166" decel="50000">
                                          <p:stCondLst>
                                            <p:cond delay="1338"/>
                                          </p:stCondLst>
                                        </p:cTn>
                                        <p:tgtEl>
                                          <p:spTgt spid="3">
                                            <p:txEl>
                                              <p:pRg st="4" end="4"/>
                                            </p:txEl>
                                          </p:spTgt>
                                        </p:tgtEl>
                                      </p:cBhvr>
                                      <p:to x="100000" y="100000"/>
                                    </p:animScale>
                                    <p:animScale>
                                      <p:cBhvr>
                                        <p:cTn id="231" dur="26">
                                          <p:stCondLst>
                                            <p:cond delay="1642"/>
                                          </p:stCondLst>
                                        </p:cTn>
                                        <p:tgtEl>
                                          <p:spTgt spid="3">
                                            <p:txEl>
                                              <p:pRg st="4" end="4"/>
                                            </p:txEl>
                                          </p:spTgt>
                                        </p:tgtEl>
                                      </p:cBhvr>
                                      <p:to x="100000" y="90000"/>
                                    </p:animScale>
                                    <p:animScale>
                                      <p:cBhvr>
                                        <p:cTn id="232" dur="166" decel="50000">
                                          <p:stCondLst>
                                            <p:cond delay="1668"/>
                                          </p:stCondLst>
                                        </p:cTn>
                                        <p:tgtEl>
                                          <p:spTgt spid="3">
                                            <p:txEl>
                                              <p:pRg st="4" end="4"/>
                                            </p:txEl>
                                          </p:spTgt>
                                        </p:tgtEl>
                                      </p:cBhvr>
                                      <p:to x="100000" y="100000"/>
                                    </p:animScale>
                                    <p:animScale>
                                      <p:cBhvr>
                                        <p:cTn id="233" dur="26">
                                          <p:stCondLst>
                                            <p:cond delay="1808"/>
                                          </p:stCondLst>
                                        </p:cTn>
                                        <p:tgtEl>
                                          <p:spTgt spid="3">
                                            <p:txEl>
                                              <p:pRg st="4" end="4"/>
                                            </p:txEl>
                                          </p:spTgt>
                                        </p:tgtEl>
                                      </p:cBhvr>
                                      <p:to x="100000" y="95000"/>
                                    </p:animScale>
                                    <p:animScale>
                                      <p:cBhvr>
                                        <p:cTn id="234" dur="166" decel="50000">
                                          <p:stCondLst>
                                            <p:cond delay="1834"/>
                                          </p:stCondLst>
                                        </p:cTn>
                                        <p:tgtEl>
                                          <p:spTgt spid="3">
                                            <p:txEl>
                                              <p:pRg st="4" end="4"/>
                                            </p:txEl>
                                          </p:spTgt>
                                        </p:tgtEl>
                                      </p:cBhvr>
                                      <p:to x="100000" y="100000"/>
                                    </p:animScale>
                                  </p:childTnLst>
                                </p:cTn>
                              </p:par>
                            </p:childTnLst>
                          </p:cTn>
                        </p:par>
                      </p:childTnLst>
                    </p:cTn>
                  </p:par>
                  <p:par>
                    <p:cTn id="235" fill="hold">
                      <p:stCondLst>
                        <p:cond delay="indefinite"/>
                      </p:stCondLst>
                      <p:childTnLst>
                        <p:par>
                          <p:cTn id="236" fill="hold">
                            <p:stCondLst>
                              <p:cond delay="0"/>
                            </p:stCondLst>
                            <p:childTnLst>
                              <p:par>
                                <p:cTn id="237" presetID="26" presetClass="entr" presetSubtype="0" fill="hold" nodeType="clickEffect">
                                  <p:stCondLst>
                                    <p:cond delay="0"/>
                                  </p:stCondLst>
                                  <p:childTnLst>
                                    <p:set>
                                      <p:cBhvr>
                                        <p:cTn id="238" dur="1" fill="hold">
                                          <p:stCondLst>
                                            <p:cond delay="0"/>
                                          </p:stCondLst>
                                        </p:cTn>
                                        <p:tgtEl>
                                          <p:spTgt spid="3">
                                            <p:txEl>
                                              <p:pRg st="5" end="5"/>
                                            </p:txEl>
                                          </p:spTgt>
                                        </p:tgtEl>
                                        <p:attrNameLst>
                                          <p:attrName>style.visibility</p:attrName>
                                        </p:attrNameLst>
                                      </p:cBhvr>
                                      <p:to>
                                        <p:strVal val="visible"/>
                                      </p:to>
                                    </p:set>
                                    <p:animEffect transition="in" filter="wipe(down)">
                                      <p:cBhvr>
                                        <p:cTn id="239" dur="580">
                                          <p:stCondLst>
                                            <p:cond delay="0"/>
                                          </p:stCondLst>
                                        </p:cTn>
                                        <p:tgtEl>
                                          <p:spTgt spid="3">
                                            <p:txEl>
                                              <p:pRg st="5" end="5"/>
                                            </p:txEl>
                                          </p:spTgt>
                                        </p:tgtEl>
                                      </p:cBhvr>
                                    </p:animEffect>
                                    <p:anim calcmode="lin" valueType="num">
                                      <p:cBhvr>
                                        <p:cTn id="24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4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4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4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4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45" dur="26">
                                          <p:stCondLst>
                                            <p:cond delay="650"/>
                                          </p:stCondLst>
                                        </p:cTn>
                                        <p:tgtEl>
                                          <p:spTgt spid="3">
                                            <p:txEl>
                                              <p:pRg st="5" end="5"/>
                                            </p:txEl>
                                          </p:spTgt>
                                        </p:tgtEl>
                                      </p:cBhvr>
                                      <p:to x="100000" y="60000"/>
                                    </p:animScale>
                                    <p:animScale>
                                      <p:cBhvr>
                                        <p:cTn id="246" dur="166" decel="50000">
                                          <p:stCondLst>
                                            <p:cond delay="676"/>
                                          </p:stCondLst>
                                        </p:cTn>
                                        <p:tgtEl>
                                          <p:spTgt spid="3">
                                            <p:txEl>
                                              <p:pRg st="5" end="5"/>
                                            </p:txEl>
                                          </p:spTgt>
                                        </p:tgtEl>
                                      </p:cBhvr>
                                      <p:to x="100000" y="100000"/>
                                    </p:animScale>
                                    <p:animScale>
                                      <p:cBhvr>
                                        <p:cTn id="247" dur="26">
                                          <p:stCondLst>
                                            <p:cond delay="1312"/>
                                          </p:stCondLst>
                                        </p:cTn>
                                        <p:tgtEl>
                                          <p:spTgt spid="3">
                                            <p:txEl>
                                              <p:pRg st="5" end="5"/>
                                            </p:txEl>
                                          </p:spTgt>
                                        </p:tgtEl>
                                      </p:cBhvr>
                                      <p:to x="100000" y="80000"/>
                                    </p:animScale>
                                    <p:animScale>
                                      <p:cBhvr>
                                        <p:cTn id="248" dur="166" decel="50000">
                                          <p:stCondLst>
                                            <p:cond delay="1338"/>
                                          </p:stCondLst>
                                        </p:cTn>
                                        <p:tgtEl>
                                          <p:spTgt spid="3">
                                            <p:txEl>
                                              <p:pRg st="5" end="5"/>
                                            </p:txEl>
                                          </p:spTgt>
                                        </p:tgtEl>
                                      </p:cBhvr>
                                      <p:to x="100000" y="100000"/>
                                    </p:animScale>
                                    <p:animScale>
                                      <p:cBhvr>
                                        <p:cTn id="249" dur="26">
                                          <p:stCondLst>
                                            <p:cond delay="1642"/>
                                          </p:stCondLst>
                                        </p:cTn>
                                        <p:tgtEl>
                                          <p:spTgt spid="3">
                                            <p:txEl>
                                              <p:pRg st="5" end="5"/>
                                            </p:txEl>
                                          </p:spTgt>
                                        </p:tgtEl>
                                      </p:cBhvr>
                                      <p:to x="100000" y="90000"/>
                                    </p:animScale>
                                    <p:animScale>
                                      <p:cBhvr>
                                        <p:cTn id="250" dur="166" decel="50000">
                                          <p:stCondLst>
                                            <p:cond delay="1668"/>
                                          </p:stCondLst>
                                        </p:cTn>
                                        <p:tgtEl>
                                          <p:spTgt spid="3">
                                            <p:txEl>
                                              <p:pRg st="5" end="5"/>
                                            </p:txEl>
                                          </p:spTgt>
                                        </p:tgtEl>
                                      </p:cBhvr>
                                      <p:to x="100000" y="100000"/>
                                    </p:animScale>
                                    <p:animScale>
                                      <p:cBhvr>
                                        <p:cTn id="251" dur="26">
                                          <p:stCondLst>
                                            <p:cond delay="1808"/>
                                          </p:stCondLst>
                                        </p:cTn>
                                        <p:tgtEl>
                                          <p:spTgt spid="3">
                                            <p:txEl>
                                              <p:pRg st="5" end="5"/>
                                            </p:txEl>
                                          </p:spTgt>
                                        </p:tgtEl>
                                      </p:cBhvr>
                                      <p:to x="100000" y="95000"/>
                                    </p:animScale>
                                    <p:animScale>
                                      <p:cBhvr>
                                        <p:cTn id="252" dur="166" decel="50000">
                                          <p:stCondLst>
                                            <p:cond delay="1834"/>
                                          </p:stCondLst>
                                        </p:cTn>
                                        <p:tgtEl>
                                          <p:spTgt spid="3">
                                            <p:txEl>
                                              <p:pRg st="5" end="5"/>
                                            </p:txEl>
                                          </p:spTgt>
                                        </p:tgtEl>
                                      </p:cBhvr>
                                      <p:to x="100000" y="100000"/>
                                    </p:animScale>
                                  </p:childTnLst>
                                </p:cTn>
                              </p:par>
                            </p:childTnLst>
                          </p:cTn>
                        </p:par>
                      </p:childTnLst>
                    </p:cTn>
                  </p:par>
                  <p:par>
                    <p:cTn id="253" fill="hold">
                      <p:stCondLst>
                        <p:cond delay="indefinite"/>
                      </p:stCondLst>
                      <p:childTnLst>
                        <p:par>
                          <p:cTn id="254" fill="hold">
                            <p:stCondLst>
                              <p:cond delay="0"/>
                            </p:stCondLst>
                            <p:childTnLst>
                              <p:par>
                                <p:cTn id="255" presetID="26" presetClass="entr" presetSubtype="0" fill="hold" nodeType="clickEffect">
                                  <p:stCondLst>
                                    <p:cond delay="0"/>
                                  </p:stCondLst>
                                  <p:childTnLst>
                                    <p:set>
                                      <p:cBhvr>
                                        <p:cTn id="256" dur="1" fill="hold">
                                          <p:stCondLst>
                                            <p:cond delay="0"/>
                                          </p:stCondLst>
                                        </p:cTn>
                                        <p:tgtEl>
                                          <p:spTgt spid="3">
                                            <p:txEl>
                                              <p:pRg st="6" end="6"/>
                                            </p:txEl>
                                          </p:spTgt>
                                        </p:tgtEl>
                                        <p:attrNameLst>
                                          <p:attrName>style.visibility</p:attrName>
                                        </p:attrNameLst>
                                      </p:cBhvr>
                                      <p:to>
                                        <p:strVal val="visible"/>
                                      </p:to>
                                    </p:set>
                                    <p:animEffect transition="in" filter="wipe(down)">
                                      <p:cBhvr>
                                        <p:cTn id="257" dur="580">
                                          <p:stCondLst>
                                            <p:cond delay="0"/>
                                          </p:stCondLst>
                                        </p:cTn>
                                        <p:tgtEl>
                                          <p:spTgt spid="3">
                                            <p:txEl>
                                              <p:pRg st="6" end="6"/>
                                            </p:txEl>
                                          </p:spTgt>
                                        </p:tgtEl>
                                      </p:cBhvr>
                                    </p:animEffect>
                                    <p:anim calcmode="lin" valueType="num">
                                      <p:cBhvr>
                                        <p:cTn id="258"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259"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260"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261"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62"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63" dur="26">
                                          <p:stCondLst>
                                            <p:cond delay="650"/>
                                          </p:stCondLst>
                                        </p:cTn>
                                        <p:tgtEl>
                                          <p:spTgt spid="3">
                                            <p:txEl>
                                              <p:pRg st="6" end="6"/>
                                            </p:txEl>
                                          </p:spTgt>
                                        </p:tgtEl>
                                      </p:cBhvr>
                                      <p:to x="100000" y="60000"/>
                                    </p:animScale>
                                    <p:animScale>
                                      <p:cBhvr>
                                        <p:cTn id="264" dur="166" decel="50000">
                                          <p:stCondLst>
                                            <p:cond delay="676"/>
                                          </p:stCondLst>
                                        </p:cTn>
                                        <p:tgtEl>
                                          <p:spTgt spid="3">
                                            <p:txEl>
                                              <p:pRg st="6" end="6"/>
                                            </p:txEl>
                                          </p:spTgt>
                                        </p:tgtEl>
                                      </p:cBhvr>
                                      <p:to x="100000" y="100000"/>
                                    </p:animScale>
                                    <p:animScale>
                                      <p:cBhvr>
                                        <p:cTn id="265" dur="26">
                                          <p:stCondLst>
                                            <p:cond delay="1312"/>
                                          </p:stCondLst>
                                        </p:cTn>
                                        <p:tgtEl>
                                          <p:spTgt spid="3">
                                            <p:txEl>
                                              <p:pRg st="6" end="6"/>
                                            </p:txEl>
                                          </p:spTgt>
                                        </p:tgtEl>
                                      </p:cBhvr>
                                      <p:to x="100000" y="80000"/>
                                    </p:animScale>
                                    <p:animScale>
                                      <p:cBhvr>
                                        <p:cTn id="266" dur="166" decel="50000">
                                          <p:stCondLst>
                                            <p:cond delay="1338"/>
                                          </p:stCondLst>
                                        </p:cTn>
                                        <p:tgtEl>
                                          <p:spTgt spid="3">
                                            <p:txEl>
                                              <p:pRg st="6" end="6"/>
                                            </p:txEl>
                                          </p:spTgt>
                                        </p:tgtEl>
                                      </p:cBhvr>
                                      <p:to x="100000" y="100000"/>
                                    </p:animScale>
                                    <p:animScale>
                                      <p:cBhvr>
                                        <p:cTn id="267" dur="26">
                                          <p:stCondLst>
                                            <p:cond delay="1642"/>
                                          </p:stCondLst>
                                        </p:cTn>
                                        <p:tgtEl>
                                          <p:spTgt spid="3">
                                            <p:txEl>
                                              <p:pRg st="6" end="6"/>
                                            </p:txEl>
                                          </p:spTgt>
                                        </p:tgtEl>
                                      </p:cBhvr>
                                      <p:to x="100000" y="90000"/>
                                    </p:animScale>
                                    <p:animScale>
                                      <p:cBhvr>
                                        <p:cTn id="268" dur="166" decel="50000">
                                          <p:stCondLst>
                                            <p:cond delay="1668"/>
                                          </p:stCondLst>
                                        </p:cTn>
                                        <p:tgtEl>
                                          <p:spTgt spid="3">
                                            <p:txEl>
                                              <p:pRg st="6" end="6"/>
                                            </p:txEl>
                                          </p:spTgt>
                                        </p:tgtEl>
                                      </p:cBhvr>
                                      <p:to x="100000" y="100000"/>
                                    </p:animScale>
                                    <p:animScale>
                                      <p:cBhvr>
                                        <p:cTn id="269" dur="26">
                                          <p:stCondLst>
                                            <p:cond delay="1808"/>
                                          </p:stCondLst>
                                        </p:cTn>
                                        <p:tgtEl>
                                          <p:spTgt spid="3">
                                            <p:txEl>
                                              <p:pRg st="6" end="6"/>
                                            </p:txEl>
                                          </p:spTgt>
                                        </p:tgtEl>
                                      </p:cBhvr>
                                      <p:to x="100000" y="95000"/>
                                    </p:animScale>
                                    <p:animScale>
                                      <p:cBhvr>
                                        <p:cTn id="270"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0"/>
            <a:ext cx="7776864" cy="1052736"/>
          </a:xfrm>
        </p:spPr>
        <p:txBody>
          <a:bodyPr>
            <a:normAutofit fontScale="90000"/>
          </a:bodyPr>
          <a:lstStyle/>
          <a:p>
            <a:pPr algn="ctr"/>
            <a:r>
              <a:rPr lang="ar-IQ" sz="3600" b="1" u="sng" dirty="0">
                <a:latin typeface="Times New Roman" pitchFamily="18" charset="0"/>
              </a:rPr>
              <a:t>محاضرة بعنوان : نشأة البلاغة ومراحل تطورها </a:t>
            </a:r>
            <a:br>
              <a:rPr lang="en-US" sz="4400" b="1" u="sng" dirty="0">
                <a:latin typeface="Times New Roman" pitchFamily="18" charset="0"/>
              </a:rPr>
            </a:br>
            <a:endParaRPr lang="en-US" u="sng" dirty="0"/>
          </a:p>
        </p:txBody>
      </p:sp>
      <p:sp>
        <p:nvSpPr>
          <p:cNvPr id="3" name="عنوان فرعي 2"/>
          <p:cNvSpPr>
            <a:spLocks noGrp="1"/>
          </p:cNvSpPr>
          <p:nvPr>
            <p:ph type="subTitle" idx="1"/>
          </p:nvPr>
        </p:nvSpPr>
        <p:spPr>
          <a:xfrm>
            <a:off x="7214" y="692696"/>
            <a:ext cx="8723086" cy="8424936"/>
          </a:xfrm>
        </p:spPr>
        <p:txBody>
          <a:bodyPr>
            <a:noAutofit/>
          </a:bodyPr>
          <a:lstStyle/>
          <a:p>
            <a:pPr algn="just" rtl="1"/>
            <a:r>
              <a:rPr lang="ar-IQ" sz="2400" dirty="0"/>
              <a:t>لقد مرت البلاغة بتاريخ طويل من التطور حتى انتهت الى ما انتهت اليه .</a:t>
            </a:r>
          </a:p>
          <a:p>
            <a:pPr algn="just" rtl="1"/>
            <a:r>
              <a:rPr lang="ar-IQ" sz="2400" dirty="0"/>
              <a:t>فقد اخذت الملاحظات البلاغية تنشأ عند العرب منذ العصر الجاهلي ، وقد عرف العرب بأنهم اهل فصاحة وبلاغة وبيان ، ومن أكبر الدلائل على أنهم بلغوا في البلاغة درجة عالية أنهم كانت معجزة الرسول (صلى الله عليه وسلم) وحجته الدالة على نبوته هو القرآن ، حيث دعاهم الى معارضته وتحداهم بأن يأتوا في بلاغته الباهرة وهي بلا شك دعوة تدل على تمكنهم ورسوخهم في البلاغة والبيان وعلى بصرهم بتميز أقدارهم في المعاني والالفاظ وتبين ما يجري فيها من جودة الافهام وبلاغة التعبير .</a:t>
            </a:r>
          </a:p>
          <a:p>
            <a:pPr algn="just" rtl="1"/>
            <a:r>
              <a:rPr lang="ar-IQ" sz="2400" dirty="0"/>
              <a:t>وقد وصف الجاحظ (ت255هـ) العرب بالبلاغة والفصاحة وقد كانت لهم أماكن يختبرون فيها فصاحتهم وبلاغتهم ومعرفتهم بعلم البيان فمن ذلك أن النابغة الذبياني كانت تضرب له قبة حمراء في سوق عكاظ فتاتيه الشعراء تعرض عليه أشعارها فيقول فيها كلمته فتسير في الناس وتشتهر .</a:t>
            </a:r>
          </a:p>
          <a:p>
            <a:pPr algn="just" rtl="1"/>
            <a:r>
              <a:rPr lang="ar-IQ" sz="2400" b="1" dirty="0"/>
              <a:t>العصر الاسلامي : </a:t>
            </a:r>
            <a:r>
              <a:rPr lang="ar-IQ" sz="2400" dirty="0"/>
              <a:t>لقد كان للقران الكريم أثر بالغ في نشأة البلاغة وتطورها ، فقد عكف العلماء على دراسته وبيان اسراره ، واتخذوه مدارا للدرس البلاغي ، فقد اتخذوا </a:t>
            </a:r>
            <a:r>
              <a:rPr lang="ar-IQ" sz="2400" dirty="0" err="1"/>
              <a:t>أياته</a:t>
            </a:r>
            <a:r>
              <a:rPr lang="ar-IQ" sz="2400" dirty="0"/>
              <a:t> شواهد على أبواب البلاغة واعتبروها مثلا يحتذى به في جمال النظم ، وحسن التركيب .</a:t>
            </a:r>
          </a:p>
          <a:p>
            <a:pPr algn="just" rtl="1"/>
            <a:r>
              <a:rPr lang="ar-IQ" sz="2400" dirty="0"/>
              <a:t>وقد كان النبي (صلى الله عليه وسلم) هو افصح العرب وابلغهم .</a:t>
            </a:r>
          </a:p>
          <a:p>
            <a:pPr rtl="1"/>
            <a:endParaRPr lang="en-US" sz="2400" dirty="0"/>
          </a:p>
        </p:txBody>
      </p:sp>
      <p:sp>
        <p:nvSpPr>
          <p:cNvPr id="4" name="مستطيل 3"/>
          <p:cNvSpPr/>
          <p:nvPr/>
        </p:nvSpPr>
        <p:spPr>
          <a:xfrm>
            <a:off x="1025443" y="810169"/>
            <a:ext cx="7704856" cy="369332"/>
          </a:xfrm>
          <a:prstGeom prst="rect">
            <a:avLst/>
          </a:prstGeom>
        </p:spPr>
        <p:txBody>
          <a:bodyPr wrap="square">
            <a:spAutoFit/>
          </a:bodyPr>
          <a:lstStyle/>
          <a:p>
            <a:pPr algn="just"/>
            <a:endParaRPr lang="en-US" dirty="0"/>
          </a:p>
        </p:txBody>
      </p:sp>
    </p:spTree>
    <p:extLst>
      <p:ext uri="{BB962C8B-B14F-4D97-AF65-F5344CB8AC3E}">
        <p14:creationId xmlns:p14="http://schemas.microsoft.com/office/powerpoint/2010/main" val="123382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187624" y="116632"/>
            <a:ext cx="7704856" cy="5040560"/>
          </a:xfrm>
        </p:spPr>
        <p:txBody>
          <a:bodyPr>
            <a:noAutofit/>
          </a:bodyPr>
          <a:lstStyle/>
          <a:p>
            <a:pPr rtl="1"/>
            <a:r>
              <a:rPr lang="en-US" sz="2400" dirty="0"/>
              <a:t> </a:t>
            </a:r>
          </a:p>
        </p:txBody>
      </p:sp>
      <p:sp>
        <p:nvSpPr>
          <p:cNvPr id="12" name="مستطيل 11"/>
          <p:cNvSpPr/>
          <p:nvPr/>
        </p:nvSpPr>
        <p:spPr>
          <a:xfrm>
            <a:off x="236870" y="-247238"/>
            <a:ext cx="8511593" cy="6740307"/>
          </a:xfrm>
          <a:prstGeom prst="rect">
            <a:avLst/>
          </a:prstGeom>
        </p:spPr>
        <p:txBody>
          <a:bodyPr wrap="square">
            <a:spAutoFit/>
          </a:bodyPr>
          <a:lstStyle/>
          <a:p>
            <a:pPr algn="just"/>
            <a:endParaRPr lang="ar-IQ" sz="2400" dirty="0"/>
          </a:p>
          <a:p>
            <a:pPr algn="just"/>
            <a:r>
              <a:rPr lang="ar-IQ" sz="2400" b="1" dirty="0"/>
              <a:t>مرحلة العصر الاموي :</a:t>
            </a:r>
            <a:r>
              <a:rPr lang="ar-IQ" sz="2400" dirty="0"/>
              <a:t> ثم أخذت هذه الملاحظات تنمو في العصر الاموي لأسباب عديدة ، منها تحضر العرب واستقرارهم في المدن ، ونهضتهم العقلية ، ثم ظهور الجدل الذي قام بين الفرق الدينية المختلفة في شؤون العقيدة وغيرها ، فكان طبيعيا لذلك أن تكثر الملاحظات البيانية والنقدية .</a:t>
            </a:r>
          </a:p>
          <a:p>
            <a:pPr algn="just"/>
            <a:r>
              <a:rPr lang="ar-IQ" sz="2400" b="1" dirty="0"/>
              <a:t>العصر العباسي :</a:t>
            </a:r>
            <a:r>
              <a:rPr lang="ar-IQ" sz="2400" dirty="0"/>
              <a:t> شهد القرن الثاني حركة أدبية واسعة وكانت الحواضر والمدن تتمخض عن نهضة علمية كبيرة ، وقد عرف هذا القرن بعض الكتب البلاغية مثل كتاب (المعاني) للسدوسي (ت195هـ) ، وكتاب الفصاحة لأبي حاتم </a:t>
            </a:r>
            <a:r>
              <a:rPr lang="ar-IQ" sz="2400" dirty="0" err="1"/>
              <a:t>الجستاني</a:t>
            </a:r>
            <a:r>
              <a:rPr lang="ar-IQ" sz="2400" dirty="0"/>
              <a:t> (ت195هـ) ، ونشطت في العصر العباسي الثاني المناظرات البلاغية ، وأخذوا يدونون كل ما من شأنه أن يكسب الكلام حسنا وجمالا </a:t>
            </a:r>
          </a:p>
          <a:p>
            <a:pPr algn="just"/>
            <a:endParaRPr lang="ar-IQ" sz="2400" dirty="0"/>
          </a:p>
          <a:p>
            <a:pPr algn="just"/>
            <a:endParaRPr lang="ar-IQ" sz="2400" dirty="0"/>
          </a:p>
          <a:p>
            <a:pPr algn="just"/>
            <a:endParaRPr lang="ar-IQ" sz="2400" dirty="0"/>
          </a:p>
          <a:p>
            <a:pPr algn="just"/>
            <a:endParaRPr lang="ar-IQ" sz="2400" dirty="0"/>
          </a:p>
          <a:p>
            <a:pPr algn="just"/>
            <a:endParaRPr lang="ar-IQ" sz="2400" dirty="0"/>
          </a:p>
          <a:p>
            <a:pPr algn="just"/>
            <a:endParaRPr lang="ar-IQ" sz="2400" dirty="0"/>
          </a:p>
          <a:p>
            <a:pPr algn="just"/>
            <a:endParaRPr lang="ar-IQ" sz="2400" dirty="0"/>
          </a:p>
          <a:p>
            <a:pPr algn="just"/>
            <a:endParaRPr lang="en-US" sz="2400" dirty="0"/>
          </a:p>
        </p:txBody>
      </p:sp>
      <p:sp>
        <p:nvSpPr>
          <p:cNvPr id="4" name="عنوان 3"/>
          <p:cNvSpPr>
            <a:spLocks noGrp="1"/>
          </p:cNvSpPr>
          <p:nvPr>
            <p:ph type="ctrTitle"/>
          </p:nvPr>
        </p:nvSpPr>
        <p:spPr>
          <a:xfrm>
            <a:off x="1792598" y="13501"/>
            <a:ext cx="7099881" cy="247147"/>
          </a:xfrm>
        </p:spPr>
        <p:txBody>
          <a:bodyPr>
            <a:normAutofit fontScale="90000"/>
          </a:bodyPr>
          <a:lstStyle/>
          <a:p>
            <a:br>
              <a:rPr lang="ar-IQ" sz="3200" dirty="0"/>
            </a:br>
            <a:br>
              <a:rPr lang="ar-IQ" sz="3200" dirty="0"/>
            </a:br>
            <a:endParaRPr lang="ar-IQ" sz="3200" dirty="0"/>
          </a:p>
        </p:txBody>
      </p:sp>
    </p:spTree>
    <p:extLst>
      <p:ext uri="{BB962C8B-B14F-4D97-AF65-F5344CB8AC3E}">
        <p14:creationId xmlns:p14="http://schemas.microsoft.com/office/powerpoint/2010/main" val="320042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0"/>
            <a:ext cx="7848872" cy="1268760"/>
          </a:xfrm>
        </p:spPr>
        <p:txBody>
          <a:bodyPr>
            <a:normAutofit fontScale="90000"/>
          </a:bodyPr>
          <a:lstStyle/>
          <a:p>
            <a:pPr algn="ctr"/>
            <a:r>
              <a:rPr lang="ar-IQ" sz="4400" b="1" u="sng" dirty="0">
                <a:latin typeface="Times New Roman" pitchFamily="18" charset="0"/>
              </a:rPr>
              <a:t>محاضرة بعنوان : علم المعاني</a:t>
            </a:r>
            <a:br>
              <a:rPr lang="en-US" b="1" dirty="0">
                <a:latin typeface="Times New Roman" pitchFamily="18" charset="0"/>
              </a:rPr>
            </a:br>
            <a:endParaRPr lang="en-US" dirty="0"/>
          </a:p>
        </p:txBody>
      </p:sp>
      <p:sp>
        <p:nvSpPr>
          <p:cNvPr id="3" name="عنوان فرعي 2"/>
          <p:cNvSpPr>
            <a:spLocks noGrp="1"/>
          </p:cNvSpPr>
          <p:nvPr>
            <p:ph type="subTitle" idx="1"/>
          </p:nvPr>
        </p:nvSpPr>
        <p:spPr>
          <a:xfrm>
            <a:off x="971600" y="908720"/>
            <a:ext cx="8172400" cy="12673408"/>
          </a:xfrm>
        </p:spPr>
        <p:txBody>
          <a:bodyPr>
            <a:noAutofit/>
          </a:bodyPr>
          <a:lstStyle/>
          <a:p>
            <a:pPr algn="just" rtl="1"/>
            <a:r>
              <a:rPr lang="ar-IQ" sz="2400" dirty="0"/>
              <a:t>هو العلم الذي يشرح اختلاف المقاصد بسبب اختلاف القوالب اللفظية التي تصب فيها .. ثم يشرح ظروف التعبير التي تقتضي ان تأتي على هيئة مخصوصة ، يشرح مثلا ظروف الحذف والذكر والتقديم والتأخير والفصل والوصل الخ .... وانسجام التعبير مع الظرف الذي يقال فيه يجعل الكلام مطابقا لمقتضى الحال .</a:t>
            </a:r>
          </a:p>
          <a:p>
            <a:pPr algn="just" rtl="1"/>
            <a:r>
              <a:rPr lang="ar-IQ" sz="2400" dirty="0"/>
              <a:t>نجد </a:t>
            </a:r>
            <a:r>
              <a:rPr lang="ar-IQ" sz="2400" dirty="0" err="1"/>
              <a:t>السكاكي</a:t>
            </a:r>
            <a:r>
              <a:rPr lang="ar-IQ" sz="2400" dirty="0"/>
              <a:t> جمع في كتابه (مفتاح العلوم) ما كان متعلقا بمطابقة الكلام لمقتضى الحال وسماه (علم المعاني) ، وقد عرف </a:t>
            </a:r>
            <a:r>
              <a:rPr lang="ar-IQ" sz="2400" dirty="0" err="1"/>
              <a:t>السكاكي</a:t>
            </a:r>
            <a:r>
              <a:rPr lang="ar-IQ" sz="2400" dirty="0"/>
              <a:t> علم المعاني بقوله : (( انه تتبع تراكيب خواص تراكيب الكلام في الافادة وما يتصل بها من الاستحسان وغيره ، ليحترز بالوقوف عليها عن الخطأ في تطبيق الكلام على ما يقتضى الحال ذكره )) .</a:t>
            </a:r>
          </a:p>
          <a:p>
            <a:pPr algn="just" rtl="1"/>
            <a:r>
              <a:rPr lang="ar-IQ" sz="2400" b="1" u="sng" dirty="0"/>
              <a:t>فروع علم المعاني :</a:t>
            </a:r>
          </a:p>
          <a:p>
            <a:pPr marL="370332" indent="-342900" algn="just" rtl="1">
              <a:buFont typeface="Arial" pitchFamily="34" charset="0"/>
              <a:buChar char="•"/>
            </a:pPr>
            <a:r>
              <a:rPr lang="ar-IQ" sz="2400" dirty="0"/>
              <a:t>الخبر والانشاء</a:t>
            </a:r>
          </a:p>
          <a:p>
            <a:pPr marL="370332" indent="-342900" algn="just" rtl="1">
              <a:buFont typeface="Arial" pitchFamily="34" charset="0"/>
              <a:buChar char="•"/>
            </a:pPr>
            <a:r>
              <a:rPr lang="ar-IQ" sz="2400" dirty="0"/>
              <a:t>التقديم والتأخير</a:t>
            </a:r>
          </a:p>
          <a:p>
            <a:pPr marL="370332" indent="-342900" algn="just" rtl="1">
              <a:buFont typeface="Arial" pitchFamily="34" charset="0"/>
              <a:buChar char="•"/>
            </a:pPr>
            <a:r>
              <a:rPr lang="ar-IQ" sz="2400" dirty="0"/>
              <a:t>الفصل والوصل </a:t>
            </a:r>
          </a:p>
          <a:p>
            <a:pPr algn="just" rtl="1"/>
            <a:endParaRPr lang="ar-IQ" sz="2400" dirty="0"/>
          </a:p>
          <a:p>
            <a:pPr algn="just" rtl="1"/>
            <a:r>
              <a:rPr lang="ar-IQ" sz="2400" dirty="0"/>
              <a:t> </a:t>
            </a:r>
            <a:endParaRPr lang="en-US" sz="2400" dirty="0"/>
          </a:p>
        </p:txBody>
      </p:sp>
    </p:spTree>
    <p:extLst>
      <p:ext uri="{BB962C8B-B14F-4D97-AF65-F5344CB8AC3E}">
        <p14:creationId xmlns:p14="http://schemas.microsoft.com/office/powerpoint/2010/main" val="67717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Effect transition="in" filter="wipe(down)">
                                      <p:cBhvr>
                                        <p:cTn id="87" dur="580">
                                          <p:stCondLst>
                                            <p:cond delay="0"/>
                                          </p:stCondLst>
                                        </p:cTn>
                                        <p:tgtEl>
                                          <p:spTgt spid="3">
                                            <p:txEl>
                                              <p:pRg st="4" end="4"/>
                                            </p:txEl>
                                          </p:spTgt>
                                        </p:tgtEl>
                                      </p:cBhvr>
                                    </p:animEffect>
                                    <p:anim calcmode="lin" valueType="num">
                                      <p:cBhvr>
                                        <p:cTn id="8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4" end="4"/>
                                            </p:txEl>
                                          </p:spTgt>
                                        </p:tgtEl>
                                      </p:cBhvr>
                                      <p:to x="100000" y="60000"/>
                                    </p:animScale>
                                    <p:animScale>
                                      <p:cBhvr>
                                        <p:cTn id="94" dur="166" decel="50000">
                                          <p:stCondLst>
                                            <p:cond delay="676"/>
                                          </p:stCondLst>
                                        </p:cTn>
                                        <p:tgtEl>
                                          <p:spTgt spid="3">
                                            <p:txEl>
                                              <p:pRg st="4" end="4"/>
                                            </p:txEl>
                                          </p:spTgt>
                                        </p:tgtEl>
                                      </p:cBhvr>
                                      <p:to x="100000" y="100000"/>
                                    </p:animScale>
                                    <p:animScale>
                                      <p:cBhvr>
                                        <p:cTn id="95" dur="26">
                                          <p:stCondLst>
                                            <p:cond delay="1312"/>
                                          </p:stCondLst>
                                        </p:cTn>
                                        <p:tgtEl>
                                          <p:spTgt spid="3">
                                            <p:txEl>
                                              <p:pRg st="4" end="4"/>
                                            </p:txEl>
                                          </p:spTgt>
                                        </p:tgtEl>
                                      </p:cBhvr>
                                      <p:to x="100000" y="80000"/>
                                    </p:animScale>
                                    <p:animScale>
                                      <p:cBhvr>
                                        <p:cTn id="96" dur="166" decel="50000">
                                          <p:stCondLst>
                                            <p:cond delay="1338"/>
                                          </p:stCondLst>
                                        </p:cTn>
                                        <p:tgtEl>
                                          <p:spTgt spid="3">
                                            <p:txEl>
                                              <p:pRg st="4" end="4"/>
                                            </p:txEl>
                                          </p:spTgt>
                                        </p:tgtEl>
                                      </p:cBhvr>
                                      <p:to x="100000" y="100000"/>
                                    </p:animScale>
                                    <p:animScale>
                                      <p:cBhvr>
                                        <p:cTn id="97" dur="26">
                                          <p:stCondLst>
                                            <p:cond delay="1642"/>
                                          </p:stCondLst>
                                        </p:cTn>
                                        <p:tgtEl>
                                          <p:spTgt spid="3">
                                            <p:txEl>
                                              <p:pRg st="4" end="4"/>
                                            </p:txEl>
                                          </p:spTgt>
                                        </p:tgtEl>
                                      </p:cBhvr>
                                      <p:to x="100000" y="90000"/>
                                    </p:animScale>
                                    <p:animScale>
                                      <p:cBhvr>
                                        <p:cTn id="98" dur="166" decel="50000">
                                          <p:stCondLst>
                                            <p:cond delay="1668"/>
                                          </p:stCondLst>
                                        </p:cTn>
                                        <p:tgtEl>
                                          <p:spTgt spid="3">
                                            <p:txEl>
                                              <p:pRg st="4" end="4"/>
                                            </p:txEl>
                                          </p:spTgt>
                                        </p:tgtEl>
                                      </p:cBhvr>
                                      <p:to x="100000" y="100000"/>
                                    </p:animScale>
                                    <p:animScale>
                                      <p:cBhvr>
                                        <p:cTn id="99" dur="26">
                                          <p:stCondLst>
                                            <p:cond delay="1808"/>
                                          </p:stCondLst>
                                        </p:cTn>
                                        <p:tgtEl>
                                          <p:spTgt spid="3">
                                            <p:txEl>
                                              <p:pRg st="4" end="4"/>
                                            </p:txEl>
                                          </p:spTgt>
                                        </p:tgtEl>
                                      </p:cBhvr>
                                      <p:to x="100000" y="95000"/>
                                    </p:animScale>
                                    <p:animScale>
                                      <p:cBhvr>
                                        <p:cTn id="100" dur="166" decel="50000">
                                          <p:stCondLst>
                                            <p:cond delay="1834"/>
                                          </p:stCondLst>
                                        </p:cTn>
                                        <p:tgtEl>
                                          <p:spTgt spid="3">
                                            <p:txEl>
                                              <p:pRg st="4" end="4"/>
                                            </p:tx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26" presetClass="entr" presetSubtype="0" fill="hold" grpId="0" nodeType="clickEffect">
                                  <p:stCondLst>
                                    <p:cond delay="0"/>
                                  </p:stCondLst>
                                  <p:childTnLst>
                                    <p:set>
                                      <p:cBhvr>
                                        <p:cTn id="104" dur="1" fill="hold">
                                          <p:stCondLst>
                                            <p:cond delay="0"/>
                                          </p:stCondLst>
                                        </p:cTn>
                                        <p:tgtEl>
                                          <p:spTgt spid="3">
                                            <p:txEl>
                                              <p:pRg st="5" end="5"/>
                                            </p:txEl>
                                          </p:spTgt>
                                        </p:tgtEl>
                                        <p:attrNameLst>
                                          <p:attrName>style.visibility</p:attrName>
                                        </p:attrNameLst>
                                      </p:cBhvr>
                                      <p:to>
                                        <p:strVal val="visible"/>
                                      </p:to>
                                    </p:set>
                                    <p:animEffect transition="in" filter="wipe(down)">
                                      <p:cBhvr>
                                        <p:cTn id="105" dur="580">
                                          <p:stCondLst>
                                            <p:cond delay="0"/>
                                          </p:stCondLst>
                                        </p:cTn>
                                        <p:tgtEl>
                                          <p:spTgt spid="3">
                                            <p:txEl>
                                              <p:pRg st="5" end="5"/>
                                            </p:txEl>
                                          </p:spTgt>
                                        </p:tgtEl>
                                      </p:cBhvr>
                                    </p:animEffect>
                                    <p:anim calcmode="lin" valueType="num">
                                      <p:cBhvr>
                                        <p:cTn id="1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5" end="5"/>
                                            </p:txEl>
                                          </p:spTgt>
                                        </p:tgtEl>
                                      </p:cBhvr>
                                      <p:to x="100000" y="60000"/>
                                    </p:animScale>
                                    <p:animScale>
                                      <p:cBhvr>
                                        <p:cTn id="112" dur="166" decel="50000">
                                          <p:stCondLst>
                                            <p:cond delay="676"/>
                                          </p:stCondLst>
                                        </p:cTn>
                                        <p:tgtEl>
                                          <p:spTgt spid="3">
                                            <p:txEl>
                                              <p:pRg st="5" end="5"/>
                                            </p:txEl>
                                          </p:spTgt>
                                        </p:tgtEl>
                                      </p:cBhvr>
                                      <p:to x="100000" y="100000"/>
                                    </p:animScale>
                                    <p:animScale>
                                      <p:cBhvr>
                                        <p:cTn id="113" dur="26">
                                          <p:stCondLst>
                                            <p:cond delay="1312"/>
                                          </p:stCondLst>
                                        </p:cTn>
                                        <p:tgtEl>
                                          <p:spTgt spid="3">
                                            <p:txEl>
                                              <p:pRg st="5" end="5"/>
                                            </p:txEl>
                                          </p:spTgt>
                                        </p:tgtEl>
                                      </p:cBhvr>
                                      <p:to x="100000" y="80000"/>
                                    </p:animScale>
                                    <p:animScale>
                                      <p:cBhvr>
                                        <p:cTn id="114" dur="166" decel="50000">
                                          <p:stCondLst>
                                            <p:cond delay="1338"/>
                                          </p:stCondLst>
                                        </p:cTn>
                                        <p:tgtEl>
                                          <p:spTgt spid="3">
                                            <p:txEl>
                                              <p:pRg st="5" end="5"/>
                                            </p:txEl>
                                          </p:spTgt>
                                        </p:tgtEl>
                                      </p:cBhvr>
                                      <p:to x="100000" y="100000"/>
                                    </p:animScale>
                                    <p:animScale>
                                      <p:cBhvr>
                                        <p:cTn id="115" dur="26">
                                          <p:stCondLst>
                                            <p:cond delay="1642"/>
                                          </p:stCondLst>
                                        </p:cTn>
                                        <p:tgtEl>
                                          <p:spTgt spid="3">
                                            <p:txEl>
                                              <p:pRg st="5" end="5"/>
                                            </p:txEl>
                                          </p:spTgt>
                                        </p:tgtEl>
                                      </p:cBhvr>
                                      <p:to x="100000" y="90000"/>
                                    </p:animScale>
                                    <p:animScale>
                                      <p:cBhvr>
                                        <p:cTn id="116" dur="166" decel="50000">
                                          <p:stCondLst>
                                            <p:cond delay="1668"/>
                                          </p:stCondLst>
                                        </p:cTn>
                                        <p:tgtEl>
                                          <p:spTgt spid="3">
                                            <p:txEl>
                                              <p:pRg st="5" end="5"/>
                                            </p:txEl>
                                          </p:spTgt>
                                        </p:tgtEl>
                                      </p:cBhvr>
                                      <p:to x="100000" y="100000"/>
                                    </p:animScale>
                                    <p:animScale>
                                      <p:cBhvr>
                                        <p:cTn id="117" dur="26">
                                          <p:stCondLst>
                                            <p:cond delay="1808"/>
                                          </p:stCondLst>
                                        </p:cTn>
                                        <p:tgtEl>
                                          <p:spTgt spid="3">
                                            <p:txEl>
                                              <p:pRg st="5" end="5"/>
                                            </p:txEl>
                                          </p:spTgt>
                                        </p:tgtEl>
                                      </p:cBhvr>
                                      <p:to x="100000" y="95000"/>
                                    </p:animScale>
                                    <p:animScale>
                                      <p:cBhvr>
                                        <p:cTn id="118" dur="166" decel="50000">
                                          <p:stCondLst>
                                            <p:cond delay="1834"/>
                                          </p:stCondLst>
                                        </p:cTn>
                                        <p:tgtEl>
                                          <p:spTgt spid="3">
                                            <p:txEl>
                                              <p:pRg st="5" end="5"/>
                                            </p:txEl>
                                          </p:spTgt>
                                        </p:tgtEl>
                                      </p:cBhvr>
                                      <p:to x="100000" y="100000"/>
                                    </p:animScale>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3">
                                            <p:txEl>
                                              <p:pRg st="7" end="7"/>
                                            </p:txEl>
                                          </p:spTgt>
                                        </p:tgtEl>
                                        <p:attrNameLst>
                                          <p:attrName>style.visibility</p:attrName>
                                        </p:attrNameLst>
                                      </p:cBhvr>
                                      <p:to>
                                        <p:strVal val="visible"/>
                                      </p:to>
                                    </p:set>
                                    <p:animEffect transition="in" filter="wipe(down)">
                                      <p:cBhvr>
                                        <p:cTn id="123" dur="580">
                                          <p:stCondLst>
                                            <p:cond delay="0"/>
                                          </p:stCondLst>
                                        </p:cTn>
                                        <p:tgtEl>
                                          <p:spTgt spid="3">
                                            <p:txEl>
                                              <p:pRg st="7" end="7"/>
                                            </p:txEl>
                                          </p:spTgt>
                                        </p:tgtEl>
                                      </p:cBhvr>
                                    </p:animEffect>
                                    <p:anim calcmode="lin" valueType="num">
                                      <p:cBhvr>
                                        <p:cTn id="12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9" dur="26">
                                          <p:stCondLst>
                                            <p:cond delay="650"/>
                                          </p:stCondLst>
                                        </p:cTn>
                                        <p:tgtEl>
                                          <p:spTgt spid="3">
                                            <p:txEl>
                                              <p:pRg st="7" end="7"/>
                                            </p:txEl>
                                          </p:spTgt>
                                        </p:tgtEl>
                                      </p:cBhvr>
                                      <p:to x="100000" y="60000"/>
                                    </p:animScale>
                                    <p:animScale>
                                      <p:cBhvr>
                                        <p:cTn id="130" dur="166" decel="50000">
                                          <p:stCondLst>
                                            <p:cond delay="676"/>
                                          </p:stCondLst>
                                        </p:cTn>
                                        <p:tgtEl>
                                          <p:spTgt spid="3">
                                            <p:txEl>
                                              <p:pRg st="7" end="7"/>
                                            </p:txEl>
                                          </p:spTgt>
                                        </p:tgtEl>
                                      </p:cBhvr>
                                      <p:to x="100000" y="100000"/>
                                    </p:animScale>
                                    <p:animScale>
                                      <p:cBhvr>
                                        <p:cTn id="131" dur="26">
                                          <p:stCondLst>
                                            <p:cond delay="1312"/>
                                          </p:stCondLst>
                                        </p:cTn>
                                        <p:tgtEl>
                                          <p:spTgt spid="3">
                                            <p:txEl>
                                              <p:pRg st="7" end="7"/>
                                            </p:txEl>
                                          </p:spTgt>
                                        </p:tgtEl>
                                      </p:cBhvr>
                                      <p:to x="100000" y="80000"/>
                                    </p:animScale>
                                    <p:animScale>
                                      <p:cBhvr>
                                        <p:cTn id="132" dur="166" decel="50000">
                                          <p:stCondLst>
                                            <p:cond delay="1338"/>
                                          </p:stCondLst>
                                        </p:cTn>
                                        <p:tgtEl>
                                          <p:spTgt spid="3">
                                            <p:txEl>
                                              <p:pRg st="7" end="7"/>
                                            </p:txEl>
                                          </p:spTgt>
                                        </p:tgtEl>
                                      </p:cBhvr>
                                      <p:to x="100000" y="100000"/>
                                    </p:animScale>
                                    <p:animScale>
                                      <p:cBhvr>
                                        <p:cTn id="133" dur="26">
                                          <p:stCondLst>
                                            <p:cond delay="1642"/>
                                          </p:stCondLst>
                                        </p:cTn>
                                        <p:tgtEl>
                                          <p:spTgt spid="3">
                                            <p:txEl>
                                              <p:pRg st="7" end="7"/>
                                            </p:txEl>
                                          </p:spTgt>
                                        </p:tgtEl>
                                      </p:cBhvr>
                                      <p:to x="100000" y="90000"/>
                                    </p:animScale>
                                    <p:animScale>
                                      <p:cBhvr>
                                        <p:cTn id="134" dur="166" decel="50000">
                                          <p:stCondLst>
                                            <p:cond delay="1668"/>
                                          </p:stCondLst>
                                        </p:cTn>
                                        <p:tgtEl>
                                          <p:spTgt spid="3">
                                            <p:txEl>
                                              <p:pRg st="7" end="7"/>
                                            </p:txEl>
                                          </p:spTgt>
                                        </p:tgtEl>
                                      </p:cBhvr>
                                      <p:to x="100000" y="100000"/>
                                    </p:animScale>
                                    <p:animScale>
                                      <p:cBhvr>
                                        <p:cTn id="135" dur="26">
                                          <p:stCondLst>
                                            <p:cond delay="1808"/>
                                          </p:stCondLst>
                                        </p:cTn>
                                        <p:tgtEl>
                                          <p:spTgt spid="3">
                                            <p:txEl>
                                              <p:pRg st="7" end="7"/>
                                            </p:txEl>
                                          </p:spTgt>
                                        </p:tgtEl>
                                      </p:cBhvr>
                                      <p:to x="100000" y="95000"/>
                                    </p:animScale>
                                    <p:animScale>
                                      <p:cBhvr>
                                        <p:cTn id="136" dur="166" decel="50000">
                                          <p:stCondLst>
                                            <p:cond delay="1834"/>
                                          </p:stCondLst>
                                        </p:cTn>
                                        <p:tgtEl>
                                          <p:spTgt spid="3">
                                            <p:txEl>
                                              <p:pRg st="7" end="7"/>
                                            </p:txEl>
                                          </p:spTgt>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31" presetClass="entr" presetSubtype="0" fill="hold" grpId="1" nodeType="clickEffect">
                                  <p:stCondLst>
                                    <p:cond delay="0"/>
                                  </p:stCondLst>
                                  <p:childTnLst>
                                    <p:set>
                                      <p:cBhvr>
                                        <p:cTn id="140" dur="1" fill="hold">
                                          <p:stCondLst>
                                            <p:cond delay="0"/>
                                          </p:stCondLst>
                                        </p:cTn>
                                        <p:tgtEl>
                                          <p:spTgt spid="2"/>
                                        </p:tgtEl>
                                        <p:attrNameLst>
                                          <p:attrName>style.visibility</p:attrName>
                                        </p:attrNameLst>
                                      </p:cBhvr>
                                      <p:to>
                                        <p:strVal val="visible"/>
                                      </p:to>
                                    </p:set>
                                    <p:anim calcmode="lin" valueType="num">
                                      <p:cBhvr>
                                        <p:cTn id="141" dur="1000" fill="hold"/>
                                        <p:tgtEl>
                                          <p:spTgt spid="2"/>
                                        </p:tgtEl>
                                        <p:attrNameLst>
                                          <p:attrName>ppt_w</p:attrName>
                                        </p:attrNameLst>
                                      </p:cBhvr>
                                      <p:tavLst>
                                        <p:tav tm="0">
                                          <p:val>
                                            <p:fltVal val="0"/>
                                          </p:val>
                                        </p:tav>
                                        <p:tav tm="100000">
                                          <p:val>
                                            <p:strVal val="#ppt_w"/>
                                          </p:val>
                                        </p:tav>
                                      </p:tavLst>
                                    </p:anim>
                                    <p:anim calcmode="lin" valueType="num">
                                      <p:cBhvr>
                                        <p:cTn id="142" dur="1000" fill="hold"/>
                                        <p:tgtEl>
                                          <p:spTgt spid="2"/>
                                        </p:tgtEl>
                                        <p:attrNameLst>
                                          <p:attrName>ppt_h</p:attrName>
                                        </p:attrNameLst>
                                      </p:cBhvr>
                                      <p:tavLst>
                                        <p:tav tm="0">
                                          <p:val>
                                            <p:fltVal val="0"/>
                                          </p:val>
                                        </p:tav>
                                        <p:tav tm="100000">
                                          <p:val>
                                            <p:strVal val="#ppt_h"/>
                                          </p:val>
                                        </p:tav>
                                      </p:tavLst>
                                    </p:anim>
                                    <p:anim calcmode="lin" valueType="num">
                                      <p:cBhvr>
                                        <p:cTn id="143" dur="1000" fill="hold"/>
                                        <p:tgtEl>
                                          <p:spTgt spid="2"/>
                                        </p:tgtEl>
                                        <p:attrNameLst>
                                          <p:attrName>style.rotation</p:attrName>
                                        </p:attrNameLst>
                                      </p:cBhvr>
                                      <p:tavLst>
                                        <p:tav tm="0">
                                          <p:val>
                                            <p:fltVal val="90"/>
                                          </p:val>
                                        </p:tav>
                                        <p:tav tm="100000">
                                          <p:val>
                                            <p:fltVal val="0"/>
                                          </p:val>
                                        </p:tav>
                                      </p:tavLst>
                                    </p:anim>
                                    <p:animEffect transition="in" filter="fade">
                                      <p:cBhvr>
                                        <p:cTn id="144" dur="1000"/>
                                        <p:tgtEl>
                                          <p:spTgt spid="2"/>
                                        </p:tgtEl>
                                      </p:cBhvr>
                                    </p:animEffect>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nodeType="clickEffect">
                                  <p:stCondLst>
                                    <p:cond delay="0"/>
                                  </p:stCondLst>
                                  <p:childTnLst>
                                    <p:set>
                                      <p:cBhvr>
                                        <p:cTn id="148" dur="1" fill="hold">
                                          <p:stCondLst>
                                            <p:cond delay="0"/>
                                          </p:stCondLst>
                                        </p:cTn>
                                        <p:tgtEl>
                                          <p:spTgt spid="3">
                                            <p:txEl>
                                              <p:pRg st="0" end="0"/>
                                            </p:txEl>
                                          </p:spTgt>
                                        </p:tgtEl>
                                        <p:attrNameLst>
                                          <p:attrName>style.visibility</p:attrName>
                                        </p:attrNameLst>
                                      </p:cBhvr>
                                      <p:to>
                                        <p:strVal val="visible"/>
                                      </p:to>
                                    </p:set>
                                    <p:animEffect transition="in" filter="wipe(down)">
                                      <p:cBhvr>
                                        <p:cTn id="149" dur="580">
                                          <p:stCondLst>
                                            <p:cond delay="0"/>
                                          </p:stCondLst>
                                        </p:cTn>
                                        <p:tgtEl>
                                          <p:spTgt spid="3">
                                            <p:txEl>
                                              <p:pRg st="0" end="0"/>
                                            </p:txEl>
                                          </p:spTgt>
                                        </p:tgtEl>
                                      </p:cBhvr>
                                    </p:animEffect>
                                    <p:anim calcmode="lin" valueType="num">
                                      <p:cBhvr>
                                        <p:cTn id="15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55" dur="26">
                                          <p:stCondLst>
                                            <p:cond delay="650"/>
                                          </p:stCondLst>
                                        </p:cTn>
                                        <p:tgtEl>
                                          <p:spTgt spid="3">
                                            <p:txEl>
                                              <p:pRg st="0" end="0"/>
                                            </p:txEl>
                                          </p:spTgt>
                                        </p:tgtEl>
                                      </p:cBhvr>
                                      <p:to x="100000" y="60000"/>
                                    </p:animScale>
                                    <p:animScale>
                                      <p:cBhvr>
                                        <p:cTn id="156" dur="166" decel="50000">
                                          <p:stCondLst>
                                            <p:cond delay="676"/>
                                          </p:stCondLst>
                                        </p:cTn>
                                        <p:tgtEl>
                                          <p:spTgt spid="3">
                                            <p:txEl>
                                              <p:pRg st="0" end="0"/>
                                            </p:txEl>
                                          </p:spTgt>
                                        </p:tgtEl>
                                      </p:cBhvr>
                                      <p:to x="100000" y="100000"/>
                                    </p:animScale>
                                    <p:animScale>
                                      <p:cBhvr>
                                        <p:cTn id="157" dur="26">
                                          <p:stCondLst>
                                            <p:cond delay="1312"/>
                                          </p:stCondLst>
                                        </p:cTn>
                                        <p:tgtEl>
                                          <p:spTgt spid="3">
                                            <p:txEl>
                                              <p:pRg st="0" end="0"/>
                                            </p:txEl>
                                          </p:spTgt>
                                        </p:tgtEl>
                                      </p:cBhvr>
                                      <p:to x="100000" y="80000"/>
                                    </p:animScale>
                                    <p:animScale>
                                      <p:cBhvr>
                                        <p:cTn id="158" dur="166" decel="50000">
                                          <p:stCondLst>
                                            <p:cond delay="1338"/>
                                          </p:stCondLst>
                                        </p:cTn>
                                        <p:tgtEl>
                                          <p:spTgt spid="3">
                                            <p:txEl>
                                              <p:pRg st="0" end="0"/>
                                            </p:txEl>
                                          </p:spTgt>
                                        </p:tgtEl>
                                      </p:cBhvr>
                                      <p:to x="100000" y="100000"/>
                                    </p:animScale>
                                    <p:animScale>
                                      <p:cBhvr>
                                        <p:cTn id="159" dur="26">
                                          <p:stCondLst>
                                            <p:cond delay="1642"/>
                                          </p:stCondLst>
                                        </p:cTn>
                                        <p:tgtEl>
                                          <p:spTgt spid="3">
                                            <p:txEl>
                                              <p:pRg st="0" end="0"/>
                                            </p:txEl>
                                          </p:spTgt>
                                        </p:tgtEl>
                                      </p:cBhvr>
                                      <p:to x="100000" y="90000"/>
                                    </p:animScale>
                                    <p:animScale>
                                      <p:cBhvr>
                                        <p:cTn id="160" dur="166" decel="50000">
                                          <p:stCondLst>
                                            <p:cond delay="1668"/>
                                          </p:stCondLst>
                                        </p:cTn>
                                        <p:tgtEl>
                                          <p:spTgt spid="3">
                                            <p:txEl>
                                              <p:pRg st="0" end="0"/>
                                            </p:txEl>
                                          </p:spTgt>
                                        </p:tgtEl>
                                      </p:cBhvr>
                                      <p:to x="100000" y="100000"/>
                                    </p:animScale>
                                    <p:animScale>
                                      <p:cBhvr>
                                        <p:cTn id="161" dur="26">
                                          <p:stCondLst>
                                            <p:cond delay="1808"/>
                                          </p:stCondLst>
                                        </p:cTn>
                                        <p:tgtEl>
                                          <p:spTgt spid="3">
                                            <p:txEl>
                                              <p:pRg st="0" end="0"/>
                                            </p:txEl>
                                          </p:spTgt>
                                        </p:tgtEl>
                                      </p:cBhvr>
                                      <p:to x="100000" y="95000"/>
                                    </p:animScale>
                                    <p:animScale>
                                      <p:cBhvr>
                                        <p:cTn id="162" dur="166" decel="50000">
                                          <p:stCondLst>
                                            <p:cond delay="1834"/>
                                          </p:stCondLst>
                                        </p:cTn>
                                        <p:tgtEl>
                                          <p:spTgt spid="3">
                                            <p:txEl>
                                              <p:pRg st="0" end="0"/>
                                            </p:txEl>
                                          </p:spTgt>
                                        </p:tgtEl>
                                      </p:cBhvr>
                                      <p:to x="100000" y="100000"/>
                                    </p:animScale>
                                  </p:childTnLst>
                                </p:cTn>
                              </p:par>
                            </p:childTnLst>
                          </p:cTn>
                        </p:par>
                      </p:childTnLst>
                    </p:cTn>
                  </p:par>
                  <p:par>
                    <p:cTn id="163" fill="hold">
                      <p:stCondLst>
                        <p:cond delay="indefinite"/>
                      </p:stCondLst>
                      <p:childTnLst>
                        <p:par>
                          <p:cTn id="164" fill="hold">
                            <p:stCondLst>
                              <p:cond delay="0"/>
                            </p:stCondLst>
                            <p:childTnLst>
                              <p:par>
                                <p:cTn id="165" presetID="26" presetClass="entr" presetSubtype="0" fill="hold" nodeType="clickEffect">
                                  <p:stCondLst>
                                    <p:cond delay="0"/>
                                  </p:stCondLst>
                                  <p:childTnLst>
                                    <p:set>
                                      <p:cBhvr>
                                        <p:cTn id="166" dur="1" fill="hold">
                                          <p:stCondLst>
                                            <p:cond delay="0"/>
                                          </p:stCondLst>
                                        </p:cTn>
                                        <p:tgtEl>
                                          <p:spTgt spid="3">
                                            <p:txEl>
                                              <p:pRg st="1" end="1"/>
                                            </p:txEl>
                                          </p:spTgt>
                                        </p:tgtEl>
                                        <p:attrNameLst>
                                          <p:attrName>style.visibility</p:attrName>
                                        </p:attrNameLst>
                                      </p:cBhvr>
                                      <p:to>
                                        <p:strVal val="visible"/>
                                      </p:to>
                                    </p:set>
                                    <p:animEffect transition="in" filter="wipe(down)">
                                      <p:cBhvr>
                                        <p:cTn id="167" dur="580">
                                          <p:stCondLst>
                                            <p:cond delay="0"/>
                                          </p:stCondLst>
                                        </p:cTn>
                                        <p:tgtEl>
                                          <p:spTgt spid="3">
                                            <p:txEl>
                                              <p:pRg st="1" end="1"/>
                                            </p:txEl>
                                          </p:spTgt>
                                        </p:tgtEl>
                                      </p:cBhvr>
                                    </p:animEffect>
                                    <p:anim calcmode="lin" valueType="num">
                                      <p:cBhvr>
                                        <p:cTn id="16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73" dur="26">
                                          <p:stCondLst>
                                            <p:cond delay="650"/>
                                          </p:stCondLst>
                                        </p:cTn>
                                        <p:tgtEl>
                                          <p:spTgt spid="3">
                                            <p:txEl>
                                              <p:pRg st="1" end="1"/>
                                            </p:txEl>
                                          </p:spTgt>
                                        </p:tgtEl>
                                      </p:cBhvr>
                                      <p:to x="100000" y="60000"/>
                                    </p:animScale>
                                    <p:animScale>
                                      <p:cBhvr>
                                        <p:cTn id="174" dur="166" decel="50000">
                                          <p:stCondLst>
                                            <p:cond delay="676"/>
                                          </p:stCondLst>
                                        </p:cTn>
                                        <p:tgtEl>
                                          <p:spTgt spid="3">
                                            <p:txEl>
                                              <p:pRg st="1" end="1"/>
                                            </p:txEl>
                                          </p:spTgt>
                                        </p:tgtEl>
                                      </p:cBhvr>
                                      <p:to x="100000" y="100000"/>
                                    </p:animScale>
                                    <p:animScale>
                                      <p:cBhvr>
                                        <p:cTn id="175" dur="26">
                                          <p:stCondLst>
                                            <p:cond delay="1312"/>
                                          </p:stCondLst>
                                        </p:cTn>
                                        <p:tgtEl>
                                          <p:spTgt spid="3">
                                            <p:txEl>
                                              <p:pRg st="1" end="1"/>
                                            </p:txEl>
                                          </p:spTgt>
                                        </p:tgtEl>
                                      </p:cBhvr>
                                      <p:to x="100000" y="80000"/>
                                    </p:animScale>
                                    <p:animScale>
                                      <p:cBhvr>
                                        <p:cTn id="176" dur="166" decel="50000">
                                          <p:stCondLst>
                                            <p:cond delay="1338"/>
                                          </p:stCondLst>
                                        </p:cTn>
                                        <p:tgtEl>
                                          <p:spTgt spid="3">
                                            <p:txEl>
                                              <p:pRg st="1" end="1"/>
                                            </p:txEl>
                                          </p:spTgt>
                                        </p:tgtEl>
                                      </p:cBhvr>
                                      <p:to x="100000" y="100000"/>
                                    </p:animScale>
                                    <p:animScale>
                                      <p:cBhvr>
                                        <p:cTn id="177" dur="26">
                                          <p:stCondLst>
                                            <p:cond delay="1642"/>
                                          </p:stCondLst>
                                        </p:cTn>
                                        <p:tgtEl>
                                          <p:spTgt spid="3">
                                            <p:txEl>
                                              <p:pRg st="1" end="1"/>
                                            </p:txEl>
                                          </p:spTgt>
                                        </p:tgtEl>
                                      </p:cBhvr>
                                      <p:to x="100000" y="90000"/>
                                    </p:animScale>
                                    <p:animScale>
                                      <p:cBhvr>
                                        <p:cTn id="178" dur="166" decel="50000">
                                          <p:stCondLst>
                                            <p:cond delay="1668"/>
                                          </p:stCondLst>
                                        </p:cTn>
                                        <p:tgtEl>
                                          <p:spTgt spid="3">
                                            <p:txEl>
                                              <p:pRg st="1" end="1"/>
                                            </p:txEl>
                                          </p:spTgt>
                                        </p:tgtEl>
                                      </p:cBhvr>
                                      <p:to x="100000" y="100000"/>
                                    </p:animScale>
                                    <p:animScale>
                                      <p:cBhvr>
                                        <p:cTn id="179" dur="26">
                                          <p:stCondLst>
                                            <p:cond delay="1808"/>
                                          </p:stCondLst>
                                        </p:cTn>
                                        <p:tgtEl>
                                          <p:spTgt spid="3">
                                            <p:txEl>
                                              <p:pRg st="1" end="1"/>
                                            </p:txEl>
                                          </p:spTgt>
                                        </p:tgtEl>
                                      </p:cBhvr>
                                      <p:to x="100000" y="95000"/>
                                    </p:animScale>
                                    <p:animScale>
                                      <p:cBhvr>
                                        <p:cTn id="180" dur="166" decel="50000">
                                          <p:stCondLst>
                                            <p:cond delay="1834"/>
                                          </p:stCondLst>
                                        </p:cTn>
                                        <p:tgtEl>
                                          <p:spTgt spid="3">
                                            <p:txEl>
                                              <p:pRg st="1" end="1"/>
                                            </p:txEl>
                                          </p:spTgt>
                                        </p:tgtEl>
                                      </p:cBhvr>
                                      <p:to x="100000" y="100000"/>
                                    </p:animScale>
                                  </p:childTnLst>
                                </p:cTn>
                              </p:par>
                            </p:childTnLst>
                          </p:cTn>
                        </p:par>
                      </p:childTnLst>
                    </p:cTn>
                  </p:par>
                  <p:par>
                    <p:cTn id="181" fill="hold">
                      <p:stCondLst>
                        <p:cond delay="indefinite"/>
                      </p:stCondLst>
                      <p:childTnLst>
                        <p:par>
                          <p:cTn id="182" fill="hold">
                            <p:stCondLst>
                              <p:cond delay="0"/>
                            </p:stCondLst>
                            <p:childTnLst>
                              <p:par>
                                <p:cTn id="183" presetID="26" presetClass="entr" presetSubtype="0" fill="hold" nodeType="clickEffect">
                                  <p:stCondLst>
                                    <p:cond delay="0"/>
                                  </p:stCondLst>
                                  <p:childTnLst>
                                    <p:set>
                                      <p:cBhvr>
                                        <p:cTn id="184" dur="1" fill="hold">
                                          <p:stCondLst>
                                            <p:cond delay="0"/>
                                          </p:stCondLst>
                                        </p:cTn>
                                        <p:tgtEl>
                                          <p:spTgt spid="3">
                                            <p:txEl>
                                              <p:pRg st="2" end="2"/>
                                            </p:txEl>
                                          </p:spTgt>
                                        </p:tgtEl>
                                        <p:attrNameLst>
                                          <p:attrName>style.visibility</p:attrName>
                                        </p:attrNameLst>
                                      </p:cBhvr>
                                      <p:to>
                                        <p:strVal val="visible"/>
                                      </p:to>
                                    </p:set>
                                    <p:animEffect transition="in" filter="wipe(down)">
                                      <p:cBhvr>
                                        <p:cTn id="185" dur="580">
                                          <p:stCondLst>
                                            <p:cond delay="0"/>
                                          </p:stCondLst>
                                        </p:cTn>
                                        <p:tgtEl>
                                          <p:spTgt spid="3">
                                            <p:txEl>
                                              <p:pRg st="2" end="2"/>
                                            </p:txEl>
                                          </p:spTgt>
                                        </p:tgtEl>
                                      </p:cBhvr>
                                    </p:animEffect>
                                    <p:anim calcmode="lin" valueType="num">
                                      <p:cBhvr>
                                        <p:cTn id="18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3">
                                            <p:txEl>
                                              <p:pRg st="2" end="2"/>
                                            </p:txEl>
                                          </p:spTgt>
                                        </p:tgtEl>
                                      </p:cBhvr>
                                      <p:to x="100000" y="60000"/>
                                    </p:animScale>
                                    <p:animScale>
                                      <p:cBhvr>
                                        <p:cTn id="192" dur="166" decel="50000">
                                          <p:stCondLst>
                                            <p:cond delay="676"/>
                                          </p:stCondLst>
                                        </p:cTn>
                                        <p:tgtEl>
                                          <p:spTgt spid="3">
                                            <p:txEl>
                                              <p:pRg st="2" end="2"/>
                                            </p:txEl>
                                          </p:spTgt>
                                        </p:tgtEl>
                                      </p:cBhvr>
                                      <p:to x="100000" y="100000"/>
                                    </p:animScale>
                                    <p:animScale>
                                      <p:cBhvr>
                                        <p:cTn id="193" dur="26">
                                          <p:stCondLst>
                                            <p:cond delay="1312"/>
                                          </p:stCondLst>
                                        </p:cTn>
                                        <p:tgtEl>
                                          <p:spTgt spid="3">
                                            <p:txEl>
                                              <p:pRg st="2" end="2"/>
                                            </p:txEl>
                                          </p:spTgt>
                                        </p:tgtEl>
                                      </p:cBhvr>
                                      <p:to x="100000" y="80000"/>
                                    </p:animScale>
                                    <p:animScale>
                                      <p:cBhvr>
                                        <p:cTn id="194" dur="166" decel="50000">
                                          <p:stCondLst>
                                            <p:cond delay="1338"/>
                                          </p:stCondLst>
                                        </p:cTn>
                                        <p:tgtEl>
                                          <p:spTgt spid="3">
                                            <p:txEl>
                                              <p:pRg st="2" end="2"/>
                                            </p:txEl>
                                          </p:spTgt>
                                        </p:tgtEl>
                                      </p:cBhvr>
                                      <p:to x="100000" y="100000"/>
                                    </p:animScale>
                                    <p:animScale>
                                      <p:cBhvr>
                                        <p:cTn id="195" dur="26">
                                          <p:stCondLst>
                                            <p:cond delay="1642"/>
                                          </p:stCondLst>
                                        </p:cTn>
                                        <p:tgtEl>
                                          <p:spTgt spid="3">
                                            <p:txEl>
                                              <p:pRg st="2" end="2"/>
                                            </p:txEl>
                                          </p:spTgt>
                                        </p:tgtEl>
                                      </p:cBhvr>
                                      <p:to x="100000" y="90000"/>
                                    </p:animScale>
                                    <p:animScale>
                                      <p:cBhvr>
                                        <p:cTn id="196" dur="166" decel="50000">
                                          <p:stCondLst>
                                            <p:cond delay="1668"/>
                                          </p:stCondLst>
                                        </p:cTn>
                                        <p:tgtEl>
                                          <p:spTgt spid="3">
                                            <p:txEl>
                                              <p:pRg st="2" end="2"/>
                                            </p:txEl>
                                          </p:spTgt>
                                        </p:tgtEl>
                                      </p:cBhvr>
                                      <p:to x="100000" y="100000"/>
                                    </p:animScale>
                                    <p:animScale>
                                      <p:cBhvr>
                                        <p:cTn id="197" dur="26">
                                          <p:stCondLst>
                                            <p:cond delay="1808"/>
                                          </p:stCondLst>
                                        </p:cTn>
                                        <p:tgtEl>
                                          <p:spTgt spid="3">
                                            <p:txEl>
                                              <p:pRg st="2" end="2"/>
                                            </p:txEl>
                                          </p:spTgt>
                                        </p:tgtEl>
                                      </p:cBhvr>
                                      <p:to x="100000" y="95000"/>
                                    </p:animScale>
                                    <p:animScale>
                                      <p:cBhvr>
                                        <p:cTn id="198" dur="166" decel="50000">
                                          <p:stCondLst>
                                            <p:cond delay="1834"/>
                                          </p:stCondLst>
                                        </p:cTn>
                                        <p:tgtEl>
                                          <p:spTgt spid="3">
                                            <p:txEl>
                                              <p:pRg st="2" end="2"/>
                                            </p:txEl>
                                          </p:spTgt>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nodeType="clickEffect">
                                  <p:stCondLst>
                                    <p:cond delay="0"/>
                                  </p:stCondLst>
                                  <p:childTnLst>
                                    <p:set>
                                      <p:cBhvr>
                                        <p:cTn id="202" dur="1" fill="hold">
                                          <p:stCondLst>
                                            <p:cond delay="0"/>
                                          </p:stCondLst>
                                        </p:cTn>
                                        <p:tgtEl>
                                          <p:spTgt spid="3">
                                            <p:txEl>
                                              <p:pRg st="3" end="3"/>
                                            </p:txEl>
                                          </p:spTgt>
                                        </p:tgtEl>
                                        <p:attrNameLst>
                                          <p:attrName>style.visibility</p:attrName>
                                        </p:attrNameLst>
                                      </p:cBhvr>
                                      <p:to>
                                        <p:strVal val="visible"/>
                                      </p:to>
                                    </p:set>
                                    <p:animEffect transition="in" filter="wipe(down)">
                                      <p:cBhvr>
                                        <p:cTn id="203" dur="580">
                                          <p:stCondLst>
                                            <p:cond delay="0"/>
                                          </p:stCondLst>
                                        </p:cTn>
                                        <p:tgtEl>
                                          <p:spTgt spid="3">
                                            <p:txEl>
                                              <p:pRg st="3" end="3"/>
                                            </p:txEl>
                                          </p:spTgt>
                                        </p:tgtEl>
                                      </p:cBhvr>
                                    </p:animEffect>
                                    <p:anim calcmode="lin" valueType="num">
                                      <p:cBhvr>
                                        <p:cTn id="20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09" dur="26">
                                          <p:stCondLst>
                                            <p:cond delay="650"/>
                                          </p:stCondLst>
                                        </p:cTn>
                                        <p:tgtEl>
                                          <p:spTgt spid="3">
                                            <p:txEl>
                                              <p:pRg st="3" end="3"/>
                                            </p:txEl>
                                          </p:spTgt>
                                        </p:tgtEl>
                                      </p:cBhvr>
                                      <p:to x="100000" y="60000"/>
                                    </p:animScale>
                                    <p:animScale>
                                      <p:cBhvr>
                                        <p:cTn id="210" dur="166" decel="50000">
                                          <p:stCondLst>
                                            <p:cond delay="676"/>
                                          </p:stCondLst>
                                        </p:cTn>
                                        <p:tgtEl>
                                          <p:spTgt spid="3">
                                            <p:txEl>
                                              <p:pRg st="3" end="3"/>
                                            </p:txEl>
                                          </p:spTgt>
                                        </p:tgtEl>
                                      </p:cBhvr>
                                      <p:to x="100000" y="100000"/>
                                    </p:animScale>
                                    <p:animScale>
                                      <p:cBhvr>
                                        <p:cTn id="211" dur="26">
                                          <p:stCondLst>
                                            <p:cond delay="1312"/>
                                          </p:stCondLst>
                                        </p:cTn>
                                        <p:tgtEl>
                                          <p:spTgt spid="3">
                                            <p:txEl>
                                              <p:pRg st="3" end="3"/>
                                            </p:txEl>
                                          </p:spTgt>
                                        </p:tgtEl>
                                      </p:cBhvr>
                                      <p:to x="100000" y="80000"/>
                                    </p:animScale>
                                    <p:animScale>
                                      <p:cBhvr>
                                        <p:cTn id="212" dur="166" decel="50000">
                                          <p:stCondLst>
                                            <p:cond delay="1338"/>
                                          </p:stCondLst>
                                        </p:cTn>
                                        <p:tgtEl>
                                          <p:spTgt spid="3">
                                            <p:txEl>
                                              <p:pRg st="3" end="3"/>
                                            </p:txEl>
                                          </p:spTgt>
                                        </p:tgtEl>
                                      </p:cBhvr>
                                      <p:to x="100000" y="100000"/>
                                    </p:animScale>
                                    <p:animScale>
                                      <p:cBhvr>
                                        <p:cTn id="213" dur="26">
                                          <p:stCondLst>
                                            <p:cond delay="1642"/>
                                          </p:stCondLst>
                                        </p:cTn>
                                        <p:tgtEl>
                                          <p:spTgt spid="3">
                                            <p:txEl>
                                              <p:pRg st="3" end="3"/>
                                            </p:txEl>
                                          </p:spTgt>
                                        </p:tgtEl>
                                      </p:cBhvr>
                                      <p:to x="100000" y="90000"/>
                                    </p:animScale>
                                    <p:animScale>
                                      <p:cBhvr>
                                        <p:cTn id="214" dur="166" decel="50000">
                                          <p:stCondLst>
                                            <p:cond delay="1668"/>
                                          </p:stCondLst>
                                        </p:cTn>
                                        <p:tgtEl>
                                          <p:spTgt spid="3">
                                            <p:txEl>
                                              <p:pRg st="3" end="3"/>
                                            </p:txEl>
                                          </p:spTgt>
                                        </p:tgtEl>
                                      </p:cBhvr>
                                      <p:to x="100000" y="100000"/>
                                    </p:animScale>
                                    <p:animScale>
                                      <p:cBhvr>
                                        <p:cTn id="215" dur="26">
                                          <p:stCondLst>
                                            <p:cond delay="1808"/>
                                          </p:stCondLst>
                                        </p:cTn>
                                        <p:tgtEl>
                                          <p:spTgt spid="3">
                                            <p:txEl>
                                              <p:pRg st="3" end="3"/>
                                            </p:txEl>
                                          </p:spTgt>
                                        </p:tgtEl>
                                      </p:cBhvr>
                                      <p:to x="100000" y="95000"/>
                                    </p:animScale>
                                    <p:animScale>
                                      <p:cBhvr>
                                        <p:cTn id="216" dur="166" decel="50000">
                                          <p:stCondLst>
                                            <p:cond delay="1834"/>
                                          </p:stCondLst>
                                        </p:cTn>
                                        <p:tgtEl>
                                          <p:spTgt spid="3">
                                            <p:txEl>
                                              <p:pRg st="3" end="3"/>
                                            </p:txEl>
                                          </p:spTgt>
                                        </p:tgtEl>
                                      </p:cBhvr>
                                      <p:to x="100000" y="100000"/>
                                    </p:animScale>
                                  </p:childTnLst>
                                </p:cTn>
                              </p:par>
                            </p:childTnLst>
                          </p:cTn>
                        </p:par>
                      </p:childTnLst>
                    </p:cTn>
                  </p:par>
                  <p:par>
                    <p:cTn id="217" fill="hold">
                      <p:stCondLst>
                        <p:cond delay="indefinite"/>
                      </p:stCondLst>
                      <p:childTnLst>
                        <p:par>
                          <p:cTn id="218" fill="hold">
                            <p:stCondLst>
                              <p:cond delay="0"/>
                            </p:stCondLst>
                            <p:childTnLst>
                              <p:par>
                                <p:cTn id="219" presetID="26" presetClass="entr" presetSubtype="0" fill="hold" nodeType="clickEffect">
                                  <p:stCondLst>
                                    <p:cond delay="0"/>
                                  </p:stCondLst>
                                  <p:childTnLst>
                                    <p:set>
                                      <p:cBhvr>
                                        <p:cTn id="220" dur="1" fill="hold">
                                          <p:stCondLst>
                                            <p:cond delay="0"/>
                                          </p:stCondLst>
                                        </p:cTn>
                                        <p:tgtEl>
                                          <p:spTgt spid="3">
                                            <p:txEl>
                                              <p:pRg st="4" end="4"/>
                                            </p:txEl>
                                          </p:spTgt>
                                        </p:tgtEl>
                                        <p:attrNameLst>
                                          <p:attrName>style.visibility</p:attrName>
                                        </p:attrNameLst>
                                      </p:cBhvr>
                                      <p:to>
                                        <p:strVal val="visible"/>
                                      </p:to>
                                    </p:set>
                                    <p:animEffect transition="in" filter="wipe(down)">
                                      <p:cBhvr>
                                        <p:cTn id="221" dur="580">
                                          <p:stCondLst>
                                            <p:cond delay="0"/>
                                          </p:stCondLst>
                                        </p:cTn>
                                        <p:tgtEl>
                                          <p:spTgt spid="3">
                                            <p:txEl>
                                              <p:pRg st="4" end="4"/>
                                            </p:txEl>
                                          </p:spTgt>
                                        </p:tgtEl>
                                      </p:cBhvr>
                                    </p:animEffect>
                                    <p:anim calcmode="lin" valueType="num">
                                      <p:cBhvr>
                                        <p:cTn id="22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22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22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22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22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227" dur="26">
                                          <p:stCondLst>
                                            <p:cond delay="650"/>
                                          </p:stCondLst>
                                        </p:cTn>
                                        <p:tgtEl>
                                          <p:spTgt spid="3">
                                            <p:txEl>
                                              <p:pRg st="4" end="4"/>
                                            </p:txEl>
                                          </p:spTgt>
                                        </p:tgtEl>
                                      </p:cBhvr>
                                      <p:to x="100000" y="60000"/>
                                    </p:animScale>
                                    <p:animScale>
                                      <p:cBhvr>
                                        <p:cTn id="228" dur="166" decel="50000">
                                          <p:stCondLst>
                                            <p:cond delay="676"/>
                                          </p:stCondLst>
                                        </p:cTn>
                                        <p:tgtEl>
                                          <p:spTgt spid="3">
                                            <p:txEl>
                                              <p:pRg st="4" end="4"/>
                                            </p:txEl>
                                          </p:spTgt>
                                        </p:tgtEl>
                                      </p:cBhvr>
                                      <p:to x="100000" y="100000"/>
                                    </p:animScale>
                                    <p:animScale>
                                      <p:cBhvr>
                                        <p:cTn id="229" dur="26">
                                          <p:stCondLst>
                                            <p:cond delay="1312"/>
                                          </p:stCondLst>
                                        </p:cTn>
                                        <p:tgtEl>
                                          <p:spTgt spid="3">
                                            <p:txEl>
                                              <p:pRg st="4" end="4"/>
                                            </p:txEl>
                                          </p:spTgt>
                                        </p:tgtEl>
                                      </p:cBhvr>
                                      <p:to x="100000" y="80000"/>
                                    </p:animScale>
                                    <p:animScale>
                                      <p:cBhvr>
                                        <p:cTn id="230" dur="166" decel="50000">
                                          <p:stCondLst>
                                            <p:cond delay="1338"/>
                                          </p:stCondLst>
                                        </p:cTn>
                                        <p:tgtEl>
                                          <p:spTgt spid="3">
                                            <p:txEl>
                                              <p:pRg st="4" end="4"/>
                                            </p:txEl>
                                          </p:spTgt>
                                        </p:tgtEl>
                                      </p:cBhvr>
                                      <p:to x="100000" y="100000"/>
                                    </p:animScale>
                                    <p:animScale>
                                      <p:cBhvr>
                                        <p:cTn id="231" dur="26">
                                          <p:stCondLst>
                                            <p:cond delay="1642"/>
                                          </p:stCondLst>
                                        </p:cTn>
                                        <p:tgtEl>
                                          <p:spTgt spid="3">
                                            <p:txEl>
                                              <p:pRg st="4" end="4"/>
                                            </p:txEl>
                                          </p:spTgt>
                                        </p:tgtEl>
                                      </p:cBhvr>
                                      <p:to x="100000" y="90000"/>
                                    </p:animScale>
                                    <p:animScale>
                                      <p:cBhvr>
                                        <p:cTn id="232" dur="166" decel="50000">
                                          <p:stCondLst>
                                            <p:cond delay="1668"/>
                                          </p:stCondLst>
                                        </p:cTn>
                                        <p:tgtEl>
                                          <p:spTgt spid="3">
                                            <p:txEl>
                                              <p:pRg st="4" end="4"/>
                                            </p:txEl>
                                          </p:spTgt>
                                        </p:tgtEl>
                                      </p:cBhvr>
                                      <p:to x="100000" y="100000"/>
                                    </p:animScale>
                                    <p:animScale>
                                      <p:cBhvr>
                                        <p:cTn id="233" dur="26">
                                          <p:stCondLst>
                                            <p:cond delay="1808"/>
                                          </p:stCondLst>
                                        </p:cTn>
                                        <p:tgtEl>
                                          <p:spTgt spid="3">
                                            <p:txEl>
                                              <p:pRg st="4" end="4"/>
                                            </p:txEl>
                                          </p:spTgt>
                                        </p:tgtEl>
                                      </p:cBhvr>
                                      <p:to x="100000" y="95000"/>
                                    </p:animScale>
                                    <p:animScale>
                                      <p:cBhvr>
                                        <p:cTn id="234" dur="166" decel="50000">
                                          <p:stCondLst>
                                            <p:cond delay="1834"/>
                                          </p:stCondLst>
                                        </p:cTn>
                                        <p:tgtEl>
                                          <p:spTgt spid="3">
                                            <p:txEl>
                                              <p:pRg st="4" end="4"/>
                                            </p:txEl>
                                          </p:spTgt>
                                        </p:tgtEl>
                                      </p:cBhvr>
                                      <p:to x="100000" y="100000"/>
                                    </p:animScale>
                                  </p:childTnLst>
                                </p:cTn>
                              </p:par>
                            </p:childTnLst>
                          </p:cTn>
                        </p:par>
                      </p:childTnLst>
                    </p:cTn>
                  </p:par>
                  <p:par>
                    <p:cTn id="235" fill="hold">
                      <p:stCondLst>
                        <p:cond delay="indefinite"/>
                      </p:stCondLst>
                      <p:childTnLst>
                        <p:par>
                          <p:cTn id="236" fill="hold">
                            <p:stCondLst>
                              <p:cond delay="0"/>
                            </p:stCondLst>
                            <p:childTnLst>
                              <p:par>
                                <p:cTn id="237" presetID="26" presetClass="entr" presetSubtype="0" fill="hold" nodeType="clickEffect">
                                  <p:stCondLst>
                                    <p:cond delay="0"/>
                                  </p:stCondLst>
                                  <p:childTnLst>
                                    <p:set>
                                      <p:cBhvr>
                                        <p:cTn id="238" dur="1" fill="hold">
                                          <p:stCondLst>
                                            <p:cond delay="0"/>
                                          </p:stCondLst>
                                        </p:cTn>
                                        <p:tgtEl>
                                          <p:spTgt spid="3">
                                            <p:txEl>
                                              <p:pRg st="5" end="5"/>
                                            </p:txEl>
                                          </p:spTgt>
                                        </p:tgtEl>
                                        <p:attrNameLst>
                                          <p:attrName>style.visibility</p:attrName>
                                        </p:attrNameLst>
                                      </p:cBhvr>
                                      <p:to>
                                        <p:strVal val="visible"/>
                                      </p:to>
                                    </p:set>
                                    <p:animEffect transition="in" filter="wipe(down)">
                                      <p:cBhvr>
                                        <p:cTn id="239" dur="580">
                                          <p:stCondLst>
                                            <p:cond delay="0"/>
                                          </p:stCondLst>
                                        </p:cTn>
                                        <p:tgtEl>
                                          <p:spTgt spid="3">
                                            <p:txEl>
                                              <p:pRg st="5" end="5"/>
                                            </p:txEl>
                                          </p:spTgt>
                                        </p:tgtEl>
                                      </p:cBhvr>
                                    </p:animEffect>
                                    <p:anim calcmode="lin" valueType="num">
                                      <p:cBhvr>
                                        <p:cTn id="24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24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24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24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24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245" dur="26">
                                          <p:stCondLst>
                                            <p:cond delay="650"/>
                                          </p:stCondLst>
                                        </p:cTn>
                                        <p:tgtEl>
                                          <p:spTgt spid="3">
                                            <p:txEl>
                                              <p:pRg st="5" end="5"/>
                                            </p:txEl>
                                          </p:spTgt>
                                        </p:tgtEl>
                                      </p:cBhvr>
                                      <p:to x="100000" y="60000"/>
                                    </p:animScale>
                                    <p:animScale>
                                      <p:cBhvr>
                                        <p:cTn id="246" dur="166" decel="50000">
                                          <p:stCondLst>
                                            <p:cond delay="676"/>
                                          </p:stCondLst>
                                        </p:cTn>
                                        <p:tgtEl>
                                          <p:spTgt spid="3">
                                            <p:txEl>
                                              <p:pRg st="5" end="5"/>
                                            </p:txEl>
                                          </p:spTgt>
                                        </p:tgtEl>
                                      </p:cBhvr>
                                      <p:to x="100000" y="100000"/>
                                    </p:animScale>
                                    <p:animScale>
                                      <p:cBhvr>
                                        <p:cTn id="247" dur="26">
                                          <p:stCondLst>
                                            <p:cond delay="1312"/>
                                          </p:stCondLst>
                                        </p:cTn>
                                        <p:tgtEl>
                                          <p:spTgt spid="3">
                                            <p:txEl>
                                              <p:pRg st="5" end="5"/>
                                            </p:txEl>
                                          </p:spTgt>
                                        </p:tgtEl>
                                      </p:cBhvr>
                                      <p:to x="100000" y="80000"/>
                                    </p:animScale>
                                    <p:animScale>
                                      <p:cBhvr>
                                        <p:cTn id="248" dur="166" decel="50000">
                                          <p:stCondLst>
                                            <p:cond delay="1338"/>
                                          </p:stCondLst>
                                        </p:cTn>
                                        <p:tgtEl>
                                          <p:spTgt spid="3">
                                            <p:txEl>
                                              <p:pRg st="5" end="5"/>
                                            </p:txEl>
                                          </p:spTgt>
                                        </p:tgtEl>
                                      </p:cBhvr>
                                      <p:to x="100000" y="100000"/>
                                    </p:animScale>
                                    <p:animScale>
                                      <p:cBhvr>
                                        <p:cTn id="249" dur="26">
                                          <p:stCondLst>
                                            <p:cond delay="1642"/>
                                          </p:stCondLst>
                                        </p:cTn>
                                        <p:tgtEl>
                                          <p:spTgt spid="3">
                                            <p:txEl>
                                              <p:pRg st="5" end="5"/>
                                            </p:txEl>
                                          </p:spTgt>
                                        </p:tgtEl>
                                      </p:cBhvr>
                                      <p:to x="100000" y="90000"/>
                                    </p:animScale>
                                    <p:animScale>
                                      <p:cBhvr>
                                        <p:cTn id="250" dur="166" decel="50000">
                                          <p:stCondLst>
                                            <p:cond delay="1668"/>
                                          </p:stCondLst>
                                        </p:cTn>
                                        <p:tgtEl>
                                          <p:spTgt spid="3">
                                            <p:txEl>
                                              <p:pRg st="5" end="5"/>
                                            </p:txEl>
                                          </p:spTgt>
                                        </p:tgtEl>
                                      </p:cBhvr>
                                      <p:to x="100000" y="100000"/>
                                    </p:animScale>
                                    <p:animScale>
                                      <p:cBhvr>
                                        <p:cTn id="251" dur="26">
                                          <p:stCondLst>
                                            <p:cond delay="1808"/>
                                          </p:stCondLst>
                                        </p:cTn>
                                        <p:tgtEl>
                                          <p:spTgt spid="3">
                                            <p:txEl>
                                              <p:pRg st="5" end="5"/>
                                            </p:txEl>
                                          </p:spTgt>
                                        </p:tgtEl>
                                      </p:cBhvr>
                                      <p:to x="100000" y="95000"/>
                                    </p:animScale>
                                    <p:animScale>
                                      <p:cBhvr>
                                        <p:cTn id="252" dur="166" decel="50000">
                                          <p:stCondLst>
                                            <p:cond delay="1834"/>
                                          </p:stCondLst>
                                        </p:cTn>
                                        <p:tgtEl>
                                          <p:spTgt spid="3">
                                            <p:txEl>
                                              <p:pRg st="5" end="5"/>
                                            </p:txEl>
                                          </p:spTgt>
                                        </p:tgtEl>
                                      </p:cBhvr>
                                      <p:to x="100000" y="100000"/>
                                    </p:animScale>
                                  </p:childTnLst>
                                </p:cTn>
                              </p:par>
                            </p:childTnLst>
                          </p:cTn>
                        </p:par>
                      </p:childTnLst>
                    </p:cTn>
                  </p:par>
                  <p:par>
                    <p:cTn id="253" fill="hold">
                      <p:stCondLst>
                        <p:cond delay="indefinite"/>
                      </p:stCondLst>
                      <p:childTnLst>
                        <p:par>
                          <p:cTn id="254" fill="hold">
                            <p:stCondLst>
                              <p:cond delay="0"/>
                            </p:stCondLst>
                            <p:childTnLst>
                              <p:par>
                                <p:cTn id="255" presetID="26" presetClass="entr" presetSubtype="0" fill="hold" nodeType="clickEffect">
                                  <p:stCondLst>
                                    <p:cond delay="0"/>
                                  </p:stCondLst>
                                  <p:childTnLst>
                                    <p:set>
                                      <p:cBhvr>
                                        <p:cTn id="256" dur="1" fill="hold">
                                          <p:stCondLst>
                                            <p:cond delay="0"/>
                                          </p:stCondLst>
                                        </p:cTn>
                                        <p:tgtEl>
                                          <p:spTgt spid="3">
                                            <p:txEl>
                                              <p:pRg st="7" end="7"/>
                                            </p:txEl>
                                          </p:spTgt>
                                        </p:tgtEl>
                                        <p:attrNameLst>
                                          <p:attrName>style.visibility</p:attrName>
                                        </p:attrNameLst>
                                      </p:cBhvr>
                                      <p:to>
                                        <p:strVal val="visible"/>
                                      </p:to>
                                    </p:set>
                                    <p:animEffect transition="in" filter="wipe(down)">
                                      <p:cBhvr>
                                        <p:cTn id="257" dur="580">
                                          <p:stCondLst>
                                            <p:cond delay="0"/>
                                          </p:stCondLst>
                                        </p:cTn>
                                        <p:tgtEl>
                                          <p:spTgt spid="3">
                                            <p:txEl>
                                              <p:pRg st="7" end="7"/>
                                            </p:txEl>
                                          </p:spTgt>
                                        </p:tgtEl>
                                      </p:cBhvr>
                                    </p:animEffect>
                                    <p:anim calcmode="lin" valueType="num">
                                      <p:cBhvr>
                                        <p:cTn id="25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25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26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26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26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263" dur="26">
                                          <p:stCondLst>
                                            <p:cond delay="650"/>
                                          </p:stCondLst>
                                        </p:cTn>
                                        <p:tgtEl>
                                          <p:spTgt spid="3">
                                            <p:txEl>
                                              <p:pRg st="7" end="7"/>
                                            </p:txEl>
                                          </p:spTgt>
                                        </p:tgtEl>
                                      </p:cBhvr>
                                      <p:to x="100000" y="60000"/>
                                    </p:animScale>
                                    <p:animScale>
                                      <p:cBhvr>
                                        <p:cTn id="264" dur="166" decel="50000">
                                          <p:stCondLst>
                                            <p:cond delay="676"/>
                                          </p:stCondLst>
                                        </p:cTn>
                                        <p:tgtEl>
                                          <p:spTgt spid="3">
                                            <p:txEl>
                                              <p:pRg st="7" end="7"/>
                                            </p:txEl>
                                          </p:spTgt>
                                        </p:tgtEl>
                                      </p:cBhvr>
                                      <p:to x="100000" y="100000"/>
                                    </p:animScale>
                                    <p:animScale>
                                      <p:cBhvr>
                                        <p:cTn id="265" dur="26">
                                          <p:stCondLst>
                                            <p:cond delay="1312"/>
                                          </p:stCondLst>
                                        </p:cTn>
                                        <p:tgtEl>
                                          <p:spTgt spid="3">
                                            <p:txEl>
                                              <p:pRg st="7" end="7"/>
                                            </p:txEl>
                                          </p:spTgt>
                                        </p:tgtEl>
                                      </p:cBhvr>
                                      <p:to x="100000" y="80000"/>
                                    </p:animScale>
                                    <p:animScale>
                                      <p:cBhvr>
                                        <p:cTn id="266" dur="166" decel="50000">
                                          <p:stCondLst>
                                            <p:cond delay="1338"/>
                                          </p:stCondLst>
                                        </p:cTn>
                                        <p:tgtEl>
                                          <p:spTgt spid="3">
                                            <p:txEl>
                                              <p:pRg st="7" end="7"/>
                                            </p:txEl>
                                          </p:spTgt>
                                        </p:tgtEl>
                                      </p:cBhvr>
                                      <p:to x="100000" y="100000"/>
                                    </p:animScale>
                                    <p:animScale>
                                      <p:cBhvr>
                                        <p:cTn id="267" dur="26">
                                          <p:stCondLst>
                                            <p:cond delay="1642"/>
                                          </p:stCondLst>
                                        </p:cTn>
                                        <p:tgtEl>
                                          <p:spTgt spid="3">
                                            <p:txEl>
                                              <p:pRg st="7" end="7"/>
                                            </p:txEl>
                                          </p:spTgt>
                                        </p:tgtEl>
                                      </p:cBhvr>
                                      <p:to x="100000" y="90000"/>
                                    </p:animScale>
                                    <p:animScale>
                                      <p:cBhvr>
                                        <p:cTn id="268" dur="166" decel="50000">
                                          <p:stCondLst>
                                            <p:cond delay="1668"/>
                                          </p:stCondLst>
                                        </p:cTn>
                                        <p:tgtEl>
                                          <p:spTgt spid="3">
                                            <p:txEl>
                                              <p:pRg st="7" end="7"/>
                                            </p:txEl>
                                          </p:spTgt>
                                        </p:tgtEl>
                                      </p:cBhvr>
                                      <p:to x="100000" y="100000"/>
                                    </p:animScale>
                                    <p:animScale>
                                      <p:cBhvr>
                                        <p:cTn id="269" dur="26">
                                          <p:stCondLst>
                                            <p:cond delay="1808"/>
                                          </p:stCondLst>
                                        </p:cTn>
                                        <p:tgtEl>
                                          <p:spTgt spid="3">
                                            <p:txEl>
                                              <p:pRg st="7" end="7"/>
                                            </p:txEl>
                                          </p:spTgt>
                                        </p:tgtEl>
                                      </p:cBhvr>
                                      <p:to x="100000" y="95000"/>
                                    </p:animScale>
                                    <p:animScale>
                                      <p:cBhvr>
                                        <p:cTn id="270"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42571" y="260649"/>
            <a:ext cx="8005893" cy="458905"/>
          </a:xfrm>
        </p:spPr>
        <p:txBody>
          <a:bodyPr>
            <a:normAutofit fontScale="90000"/>
          </a:bodyPr>
          <a:lstStyle/>
          <a:p>
            <a:pPr algn="ctr"/>
            <a:r>
              <a:rPr lang="ar-IQ" sz="3200" u="sng" dirty="0"/>
              <a:t>فروع علم المعاني</a:t>
            </a:r>
            <a:endParaRPr lang="en-US" sz="3200" u="sng" dirty="0"/>
          </a:p>
        </p:txBody>
      </p:sp>
      <p:sp>
        <p:nvSpPr>
          <p:cNvPr id="3" name="عنوان فرعي 2"/>
          <p:cNvSpPr>
            <a:spLocks noGrp="1"/>
          </p:cNvSpPr>
          <p:nvPr>
            <p:ph type="subTitle" idx="1"/>
          </p:nvPr>
        </p:nvSpPr>
        <p:spPr>
          <a:xfrm>
            <a:off x="1260396" y="1656676"/>
            <a:ext cx="7704856" cy="4608512"/>
          </a:xfrm>
        </p:spPr>
        <p:txBody>
          <a:bodyPr>
            <a:noAutofit/>
          </a:bodyPr>
          <a:lstStyle/>
          <a:p>
            <a:pPr rtl="1"/>
            <a:r>
              <a:rPr lang="ar-IQ" sz="2400" dirty="0"/>
              <a:t> </a:t>
            </a:r>
            <a:endParaRPr lang="en-US" sz="2400" dirty="0"/>
          </a:p>
        </p:txBody>
      </p:sp>
      <p:cxnSp>
        <p:nvCxnSpPr>
          <p:cNvPr id="13" name="رابط مستقيم 12"/>
          <p:cNvCxnSpPr/>
          <p:nvPr/>
        </p:nvCxnSpPr>
        <p:spPr>
          <a:xfrm>
            <a:off x="3945890" y="7233920"/>
            <a:ext cx="0" cy="2330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flipH="1">
            <a:off x="2992755" y="7632700"/>
            <a:ext cx="885190" cy="563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3877945" y="7632700"/>
            <a:ext cx="1050290" cy="563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a:off x="2885440" y="8468995"/>
            <a:ext cx="0" cy="379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928235" y="8468995"/>
            <a:ext cx="0" cy="379095"/>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6"/>
          <p:cNvSpPr>
            <a:spLocks noChangeArrowheads="1"/>
          </p:cNvSpPr>
          <p:nvPr/>
        </p:nvSpPr>
        <p:spPr bwMode="auto">
          <a:xfrm>
            <a:off x="6341745" y="440323"/>
            <a:ext cx="29546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tab pos="284163" algn="l"/>
                <a:tab pos="2636838" algn="ctr"/>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1" name="Rectangle 18"/>
          <p:cNvSpPr>
            <a:spLocks noChangeArrowheads="1"/>
          </p:cNvSpPr>
          <p:nvPr/>
        </p:nvSpPr>
        <p:spPr bwMode="auto">
          <a:xfrm>
            <a:off x="152400" y="381000"/>
            <a:ext cx="110799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84163" algn="l"/>
                <a:tab pos="2636838" algn="ctr"/>
              </a:tabLst>
            </a:pPr>
            <a:r>
              <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 name="مستطيل 3"/>
          <p:cNvSpPr/>
          <p:nvPr/>
        </p:nvSpPr>
        <p:spPr>
          <a:xfrm>
            <a:off x="706398" y="980728"/>
            <a:ext cx="8437602" cy="5940088"/>
          </a:xfrm>
          <a:prstGeom prst="rect">
            <a:avLst/>
          </a:prstGeom>
        </p:spPr>
        <p:txBody>
          <a:bodyPr wrap="square">
            <a:spAutoFit/>
          </a:bodyPr>
          <a:lstStyle/>
          <a:p>
            <a:pPr algn="just"/>
            <a:r>
              <a:rPr lang="ar-IQ" sz="2000" dirty="0"/>
              <a:t>الخبر والانشاء : </a:t>
            </a:r>
          </a:p>
          <a:p>
            <a:pPr algn="just"/>
            <a:r>
              <a:rPr lang="ar-IQ" sz="2000" dirty="0"/>
              <a:t>الاسلوب الخبري : هو ما يحتمل الصدق والكذب لذاته ، والاسلوب الانشائي هو ما لا يحتمل الصدق والكذب لذاته .</a:t>
            </a:r>
          </a:p>
          <a:p>
            <a:pPr algn="just"/>
            <a:r>
              <a:rPr lang="ar-IQ" sz="2000" dirty="0"/>
              <a:t>أنواع الخبر :</a:t>
            </a:r>
          </a:p>
          <a:p>
            <a:pPr algn="just"/>
            <a:r>
              <a:rPr lang="ar-IQ" sz="2000" b="1" dirty="0"/>
              <a:t>1. الخبر الابتدائي : </a:t>
            </a:r>
            <a:r>
              <a:rPr lang="ar-IQ" sz="2000" dirty="0"/>
              <a:t>هو الخبر الذي يكون خاليا من المؤكدات ، ويكون المخاطب خالي الذهن من الحكم ، مثل قوله تعالى: (( وقال بل فعله كبيرهم هذا )) الانبياء /63 .</a:t>
            </a:r>
          </a:p>
          <a:p>
            <a:pPr algn="just"/>
            <a:r>
              <a:rPr lang="ar-IQ" sz="2000" dirty="0"/>
              <a:t>وكذا قول المتنبي : أنا الذي نظر الاعمى الى أدبي          وأسمعت كلماتي من به صمم</a:t>
            </a:r>
          </a:p>
          <a:p>
            <a:pPr algn="just"/>
            <a:r>
              <a:rPr lang="ar-IQ" sz="2000" dirty="0"/>
              <a:t>                      أنام ملء عيوني عن شواردها           ويسهر الخلق جراها ويختصم</a:t>
            </a:r>
          </a:p>
          <a:p>
            <a:pPr algn="just"/>
            <a:r>
              <a:rPr lang="ar-IQ" sz="2000" b="1" dirty="0"/>
              <a:t>2. الخبر الطلبي : </a:t>
            </a:r>
            <a:r>
              <a:rPr lang="ar-IQ" sz="2000" dirty="0"/>
              <a:t>هو الخبر الذي يتردد المخاطب فيه ولا يعرف مدى صحته أو هو كما قال </a:t>
            </a:r>
            <a:r>
              <a:rPr lang="ar-IQ" sz="2000" dirty="0" err="1"/>
              <a:t>السكاكي</a:t>
            </a:r>
            <a:r>
              <a:rPr lang="ar-IQ" sz="2000" dirty="0"/>
              <a:t> : (( واذا القاها الى طالب لها متحير طرفاها عنده دون الاستناد فهو فيه بين بين لينقذه من ورطة الحيرة استحسن او غير ذلك تقوية المنقذ </a:t>
            </a:r>
            <a:r>
              <a:rPr lang="ar-IQ" sz="2000" dirty="0" err="1"/>
              <a:t>بادخال</a:t>
            </a:r>
            <a:r>
              <a:rPr lang="ar-IQ" sz="2000" dirty="0"/>
              <a:t> اللام في الجملة أو ان )) ، مثال على ذلك قول جرير :</a:t>
            </a:r>
          </a:p>
          <a:p>
            <a:pPr algn="just"/>
            <a:r>
              <a:rPr lang="ar-IQ" sz="2000" dirty="0"/>
              <a:t>ان العيون التي في طرفها حور **** قتلتنا ثم لم يحسن قتلانا </a:t>
            </a:r>
          </a:p>
          <a:p>
            <a:pPr algn="just"/>
            <a:r>
              <a:rPr lang="ar-IQ" sz="2000" dirty="0"/>
              <a:t>واداة التوكيد في البيت (ان) المشددة .</a:t>
            </a:r>
          </a:p>
          <a:p>
            <a:pPr algn="just"/>
            <a:r>
              <a:rPr lang="ar-IQ" sz="2000" b="1" dirty="0"/>
              <a:t>3. الخبر الانكاري : </a:t>
            </a:r>
            <a:r>
              <a:rPr lang="ar-IQ" sz="2000" dirty="0"/>
              <a:t>هو الخبر الذي ينكره المخاطب انكارا يحتاج الى ان يؤكد بأكثر من مؤكد كقوله تعالى : (( واضرب لهم مثلا اصحاب القرية اذ جاءها المرسلون ، اذ أرسلنا اليهم اثنين فكذبوهما فعززنا بثالث فقالوا انا اليكم مرسلون قالوا ما أنتم الا بشر مثلنا وما أنزل الرحمن من شيء ان انتم الا تكذبون ، قالوا : ربنا يعلم انا اليكم لمرسلون )) . </a:t>
            </a:r>
            <a:r>
              <a:rPr lang="ar-IQ" sz="2000" dirty="0" err="1"/>
              <a:t>يس</a:t>
            </a:r>
            <a:r>
              <a:rPr lang="ar-IQ" sz="2000" dirty="0"/>
              <a:t> / 13-16.</a:t>
            </a:r>
          </a:p>
          <a:p>
            <a:pPr algn="just"/>
            <a:r>
              <a:rPr lang="ar-IQ" sz="2000" dirty="0"/>
              <a:t>وقال المعري : ألا ان اخلاق الفتى كزمانه *** فمنهن بيض في العيون سود</a:t>
            </a:r>
          </a:p>
          <a:p>
            <a:pPr algn="just"/>
            <a:r>
              <a:rPr lang="ar-IQ" sz="2000" dirty="0"/>
              <a:t>قد اكد الخبر بمؤكدين هما حرف التنبيه (ألا) و(انّ) المشددة النون .</a:t>
            </a:r>
          </a:p>
        </p:txBody>
      </p:sp>
    </p:spTree>
    <p:extLst>
      <p:ext uri="{BB962C8B-B14F-4D97-AF65-F5344CB8AC3E}">
        <p14:creationId xmlns:p14="http://schemas.microsoft.com/office/powerpoint/2010/main" val="3509241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1000" fill="hold"/>
                                        <p:tgtEl>
                                          <p:spTgt spid="2"/>
                                        </p:tgtEl>
                                        <p:attrNameLst>
                                          <p:attrName>ppt_w</p:attrName>
                                        </p:attrNameLst>
                                      </p:cBhvr>
                                      <p:tavLst>
                                        <p:tav tm="0">
                                          <p:val>
                                            <p:fltVal val="0"/>
                                          </p:val>
                                        </p:tav>
                                        <p:tav tm="100000">
                                          <p:val>
                                            <p:strVal val="#ppt_w"/>
                                          </p:val>
                                        </p:tav>
                                      </p:tavLst>
                                    </p:anim>
                                    <p:anim calcmode="lin" valueType="num">
                                      <p:cBhvr>
                                        <p:cTn id="34" dur="1000" fill="hold"/>
                                        <p:tgtEl>
                                          <p:spTgt spid="2"/>
                                        </p:tgtEl>
                                        <p:attrNameLst>
                                          <p:attrName>ppt_h</p:attrName>
                                        </p:attrNameLst>
                                      </p:cBhvr>
                                      <p:tavLst>
                                        <p:tav tm="0">
                                          <p:val>
                                            <p:fltVal val="0"/>
                                          </p:val>
                                        </p:tav>
                                        <p:tav tm="100000">
                                          <p:val>
                                            <p:strVal val="#ppt_h"/>
                                          </p:val>
                                        </p:tav>
                                      </p:tavLst>
                                    </p:anim>
                                    <p:anim calcmode="lin" valueType="num">
                                      <p:cBhvr>
                                        <p:cTn id="35" dur="1000" fill="hold"/>
                                        <p:tgtEl>
                                          <p:spTgt spid="2"/>
                                        </p:tgtEl>
                                        <p:attrNameLst>
                                          <p:attrName>style.rotation</p:attrName>
                                        </p:attrNameLst>
                                      </p:cBhvr>
                                      <p:tavLst>
                                        <p:tav tm="0">
                                          <p:val>
                                            <p:fltVal val="90"/>
                                          </p:val>
                                        </p:tav>
                                        <p:tav tm="100000">
                                          <p:val>
                                            <p:fltVal val="0"/>
                                          </p:val>
                                        </p:tav>
                                      </p:tavLst>
                                    </p:anim>
                                    <p:animEffect transition="in" filter="fade">
                                      <p:cBhvr>
                                        <p:cTn id="3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1" y="432048"/>
            <a:ext cx="8991599" cy="6425952"/>
          </a:xfrm>
        </p:spPr>
        <p:txBody>
          <a:bodyPr>
            <a:normAutofit fontScale="90000"/>
          </a:bodyPr>
          <a:lstStyle/>
          <a:p>
            <a:pPr algn="just"/>
            <a:r>
              <a:rPr lang="en-US" sz="2000" dirty="0">
                <a:effectLst/>
              </a:rPr>
              <a:t>A noun phrase always contains a nominal (N),which may be a pronoun ,a </a:t>
            </a:r>
            <a:r>
              <a:rPr lang="en-US" sz="2000" dirty="0" err="1">
                <a:effectLst/>
              </a:rPr>
              <a:t>name,or</a:t>
            </a:r>
            <a:r>
              <a:rPr lang="en-US" sz="2000" dirty="0">
                <a:effectLst/>
              </a:rPr>
              <a:t> a common noun. Some nominal are preceded by determiners(</a:t>
            </a:r>
            <a:r>
              <a:rPr lang="en-US" sz="2000" dirty="0" err="1">
                <a:effectLst/>
              </a:rPr>
              <a:t>Det</a:t>
            </a:r>
            <a:r>
              <a:rPr lang="en-US" sz="2000" dirty="0">
                <a:effectLst/>
              </a:rPr>
              <a:t>);some nominal may be in the plural(Pl).                                                                                       </a:t>
            </a:r>
            <a:br>
              <a:rPr lang="en-US" sz="2000" dirty="0">
                <a:effectLst/>
              </a:rPr>
            </a:br>
            <a:r>
              <a:rPr lang="en-US" sz="2000" dirty="0">
                <a:effectLst/>
              </a:rPr>
              <a:t>NP                      (</a:t>
            </a:r>
            <a:r>
              <a:rPr lang="en-US" sz="2000" dirty="0" err="1">
                <a:effectLst/>
              </a:rPr>
              <a:t>Det</a:t>
            </a:r>
            <a:r>
              <a:rPr lang="en-US" sz="2000" dirty="0">
                <a:effectLst/>
              </a:rPr>
              <a:t>) N (Pl)</a:t>
            </a:r>
            <a:br>
              <a:rPr lang="en-US" sz="2000" dirty="0">
                <a:effectLst/>
              </a:rPr>
            </a:br>
            <a:r>
              <a:rPr lang="en-US" sz="2000" dirty="0">
                <a:effectLst/>
              </a:rPr>
              <a:t>The parentheses around </a:t>
            </a:r>
            <a:r>
              <a:rPr lang="en-US" sz="2000" dirty="0" err="1">
                <a:effectLst/>
              </a:rPr>
              <a:t>Det</a:t>
            </a:r>
            <a:r>
              <a:rPr lang="en-US" sz="2000" dirty="0">
                <a:effectLst/>
              </a:rPr>
              <a:t> and Pl mean that these elements are optional.                                                                                        </a:t>
            </a: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br>
              <a:rPr lang="en-US" sz="2000" dirty="0">
                <a:effectLst/>
              </a:rPr>
            </a:br>
            <a:r>
              <a:rPr lang="ar-IQ" sz="2000" dirty="0"/>
              <a:t>محاضرة بعنوان : أثر القرآن الكريم في نشأة البلاغة </a:t>
            </a: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br>
            <a:br>
              <a:rPr lang="en-US" sz="2000" dirty="0">
                <a:effectLst/>
              </a:rPr>
            </a:br>
            <a:br>
              <a:rPr lang="en-US" sz="2000" dirty="0">
                <a:effectLst/>
              </a:rPr>
            </a:br>
            <a:br>
              <a:rPr lang="en-US" sz="2000" dirty="0">
                <a:effectLst/>
              </a:rPr>
            </a:br>
            <a:r>
              <a:rPr lang="ar-IQ" sz="3100" b="1" u="sng" dirty="0">
                <a:effectLst/>
              </a:rPr>
              <a:t>محاضرة بعنوان : أثر القرآن الكريم في نشأة البلاغة</a:t>
            </a:r>
            <a:br>
              <a:rPr lang="ar-IQ" sz="2000" dirty="0">
                <a:effectLst/>
              </a:rPr>
            </a:br>
            <a:br>
              <a:rPr lang="ar-IQ" sz="2200" dirty="0">
                <a:effectLst/>
              </a:rPr>
            </a:br>
            <a:r>
              <a:rPr lang="ar-IQ" sz="2200" dirty="0">
                <a:effectLst/>
              </a:rPr>
              <a:t>القرآن معجزة ا</a:t>
            </a:r>
            <a:r>
              <a:rPr lang="ar-IQ" sz="2200" dirty="0"/>
              <a:t>لرسول (صلى الله عليه وسلم) التي تحدى بها الناس ، قال تعالى : (( قل لئن اجتمعت الانس والجن على ان يأتوا بمثل هذا القرآن لا يأتون بمثله ولو كان بعضهم لبعض </a:t>
            </a:r>
            <a:r>
              <a:rPr lang="ar-IQ" sz="2200" dirty="0" err="1"/>
              <a:t>ظهيرآ</a:t>
            </a:r>
            <a:r>
              <a:rPr lang="ar-IQ" sz="2200" dirty="0"/>
              <a:t> )) الأسراء/89 ، وقال تعالى : (( فاتوا بسورة من مثله وادعوا شهداءكم من دون الله ان كنتم صادقين )) البقرة/23 ، ولهذا فلا عجب ان يعكف المسلمون على دراسة القرآن ويعنوا بضبط لغاته ، وتحرير كلماته ، ومعرفة حروفه ، وعددها ، وعدد كلماته ، وآياته وسوره ، وان يعنوا بالمعرب والمبني من الاسماء والافعال حتى ان بعضهم اعرب مشكلة وبعضهم اعربه كلمة كلمة . </a:t>
            </a:r>
            <a:br>
              <a:rPr lang="ar-IQ" sz="2200" dirty="0"/>
            </a:br>
            <a:r>
              <a:rPr lang="ar-IQ" sz="2200" dirty="0"/>
              <a:t>وضح الطبري في تفسيره من فصاحة وبلاغة بقوله : (( ان الرسول عربي ، وان القرآن نزل بلسانه فالواجب ان تكون معاني كتاب الله المنزل على نبينا محمد (صلى الله عليه وسلم) لمعاني كلام العرب موافقة وظاهرة لظاهر كلامهم .........))</a:t>
            </a:r>
            <a:br>
              <a:rPr lang="ar-IQ" sz="2200" dirty="0"/>
            </a:br>
            <a:r>
              <a:rPr lang="ar-IQ" sz="2200" dirty="0"/>
              <a:t>كان للقرآن الكريم الاثر الكبير في نشأة مباحث علم البلاغة وتنوعها وتطورها ، اذ كانت البلاغة من أهم ما اعتمد عليه في نشر العقيدة الاسلامية وذلك ان النبي (صلى الله عليه وسلم) قد تحدى العرب قاطبة بأن يأتوا بسورة من مثله فعجزوا وانقطعوا دونه ... على الرغم من انهم كانوا أهل اللسن والفصاحة وكانت لهم القدرة على تمييز اقدار الالفاظ والمعاني وتبين ما يجري فيها من جودة الالفاظ وبلاغة التعبير .</a:t>
            </a:r>
            <a:br>
              <a:rPr lang="ar-IQ" sz="2200" dirty="0"/>
            </a:br>
            <a:r>
              <a:rPr lang="ar-IQ" sz="2200" dirty="0"/>
              <a:t>وقد صور القرآن الكريم ما امتازوا به من فنون القول في مواضع عديدة من مثل : (( ومن الناس من يعجبك قوله في الحياة الدنيا )) و (( فاذا ذهب الخوف سلقوكم بألسنة حداد )) و (( وما ضربوه لك الا جدلا بل هم قوم خصمون))  .</a:t>
            </a:r>
            <a:br>
              <a:rPr lang="ar-IQ" sz="2200" dirty="0"/>
            </a:br>
            <a:r>
              <a:rPr lang="ar-IQ" sz="2200" dirty="0"/>
              <a:t>.</a:t>
            </a:r>
            <a:br>
              <a:rPr lang="ar-IQ" sz="2200" dirty="0"/>
            </a:br>
            <a:r>
              <a:rPr lang="ar-IQ" sz="2200" dirty="0"/>
              <a:t> </a:t>
            </a:r>
            <a:br>
              <a:rPr lang="ar-IQ" sz="2200" dirty="0"/>
            </a:br>
            <a:endParaRPr lang="en-US" sz="2200" dirty="0"/>
          </a:p>
        </p:txBody>
      </p:sp>
      <p:sp>
        <p:nvSpPr>
          <p:cNvPr id="3" name="عنوان فرعي 2"/>
          <p:cNvSpPr>
            <a:spLocks noGrp="1"/>
          </p:cNvSpPr>
          <p:nvPr>
            <p:ph type="subTitle" idx="1"/>
          </p:nvPr>
        </p:nvSpPr>
        <p:spPr>
          <a:xfrm>
            <a:off x="0" y="0"/>
            <a:ext cx="9144000" cy="5517232"/>
          </a:xfrm>
        </p:spPr>
        <p:txBody>
          <a:bodyPr>
            <a:noAutofit/>
          </a:bodyPr>
          <a:lstStyle/>
          <a:p>
            <a:pPr rtl="1"/>
            <a:r>
              <a:rPr lang="ar-IQ" sz="2400" dirty="0"/>
              <a:t> </a:t>
            </a:r>
            <a:endParaRPr lang="en-US" sz="2400" dirty="0"/>
          </a:p>
        </p:txBody>
      </p:sp>
      <p:cxnSp>
        <p:nvCxnSpPr>
          <p:cNvPr id="4" name="رابط كسهم مستقيم 3"/>
          <p:cNvCxnSpPr/>
          <p:nvPr/>
        </p:nvCxnSpPr>
        <p:spPr>
          <a:xfrm>
            <a:off x="395536" y="243205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رابط كسهم مستقيم 4"/>
          <p:cNvCxnSpPr/>
          <p:nvPr/>
        </p:nvCxnSpPr>
        <p:spPr>
          <a:xfrm>
            <a:off x="1795780" y="385445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3"/>
          <p:cNvSpPr>
            <a:spLocks noChangeArrowheads="1"/>
          </p:cNvSpPr>
          <p:nvPr/>
        </p:nvSpPr>
        <p:spPr bwMode="auto">
          <a:xfrm>
            <a:off x="722897" y="865565"/>
            <a:ext cx="759908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lang="en-US" sz="1600" dirty="0">
              <a:latin typeface="Times New Roman" pitchFamily="18" charset="0"/>
              <a:ea typeface="Calibri" pitchFamily="34"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lang="en-US" sz="1600" dirty="0">
              <a:latin typeface="Times New Roman" pitchFamily="18" charset="0"/>
              <a:ea typeface="Calibri" pitchFamily="34"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lang="en-US" sz="1600" dirty="0">
              <a:latin typeface="Times New Roman" pitchFamily="18" charset="0"/>
              <a:ea typeface="Calibri" pitchFamily="34" charset="0"/>
              <a:cs typeface="Times New Roman" pitchFamily="18" charset="0"/>
            </a:endParaRPr>
          </a:p>
        </p:txBody>
      </p:sp>
      <p:sp>
        <p:nvSpPr>
          <p:cNvPr id="7" name="Rectangle 4"/>
          <p:cNvSpPr>
            <a:spLocks noChangeArrowheads="1"/>
          </p:cNvSpPr>
          <p:nvPr/>
        </p:nvSpPr>
        <p:spPr bwMode="auto">
          <a:xfrm>
            <a:off x="152401" y="178714"/>
            <a:ext cx="874008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kumimoji="0" lang="en-US" sz="16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1" eaLnBrk="1" fontAlgn="base" latinLnBrk="0" hangingPunct="1">
              <a:lnSpc>
                <a:spcPct val="100000"/>
              </a:lnSpc>
              <a:spcBef>
                <a:spcPct val="0"/>
              </a:spcBef>
              <a:spcAft>
                <a:spcPct val="0"/>
              </a:spcAft>
              <a:buClrTx/>
              <a:buSzTx/>
              <a:buFontTx/>
              <a:buNone/>
              <a:tabLst>
                <a:tab pos="284163" algn="l"/>
                <a:tab pos="2636838" algn="ctr"/>
              </a:tabLst>
            </a:pPr>
            <a:endParaRPr lang="en-US" sz="16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4163" algn="l"/>
                <a:tab pos="2636838" algn="ctr"/>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3825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1000" fill="hold"/>
                                        <p:tgtEl>
                                          <p:spTgt spid="2"/>
                                        </p:tgtEl>
                                        <p:attrNameLst>
                                          <p:attrName>ppt_w</p:attrName>
                                        </p:attrNameLst>
                                      </p:cBhvr>
                                      <p:tavLst>
                                        <p:tav tm="0">
                                          <p:val>
                                            <p:fltVal val="0"/>
                                          </p:val>
                                        </p:tav>
                                        <p:tav tm="100000">
                                          <p:val>
                                            <p:strVal val="#ppt_w"/>
                                          </p:val>
                                        </p:tav>
                                      </p:tavLst>
                                    </p:anim>
                                    <p:anim calcmode="lin" valueType="num">
                                      <p:cBhvr>
                                        <p:cTn id="34" dur="1000" fill="hold"/>
                                        <p:tgtEl>
                                          <p:spTgt spid="2"/>
                                        </p:tgtEl>
                                        <p:attrNameLst>
                                          <p:attrName>ppt_h</p:attrName>
                                        </p:attrNameLst>
                                      </p:cBhvr>
                                      <p:tavLst>
                                        <p:tav tm="0">
                                          <p:val>
                                            <p:fltVal val="0"/>
                                          </p:val>
                                        </p:tav>
                                        <p:tav tm="100000">
                                          <p:val>
                                            <p:strVal val="#ppt_h"/>
                                          </p:val>
                                        </p:tav>
                                      </p:tavLst>
                                    </p:anim>
                                    <p:anim calcmode="lin" valueType="num">
                                      <p:cBhvr>
                                        <p:cTn id="35" dur="1000" fill="hold"/>
                                        <p:tgtEl>
                                          <p:spTgt spid="2"/>
                                        </p:tgtEl>
                                        <p:attrNameLst>
                                          <p:attrName>style.rotation</p:attrName>
                                        </p:attrNameLst>
                                      </p:cBhvr>
                                      <p:tavLst>
                                        <p:tav tm="0">
                                          <p:val>
                                            <p:fltVal val="90"/>
                                          </p:val>
                                        </p:tav>
                                        <p:tav tm="100000">
                                          <p:val>
                                            <p:fltVal val="0"/>
                                          </p:val>
                                        </p:tav>
                                      </p:tavLst>
                                    </p:anim>
                                    <p:animEffect transition="in" filter="fade">
                                      <p:cBhvr>
                                        <p:cTn id="36" dur="10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wipe(down)">
                                      <p:cBhvr>
                                        <p:cTn id="41" dur="580">
                                          <p:stCondLst>
                                            <p:cond delay="0"/>
                                          </p:stCondLst>
                                        </p:cTn>
                                        <p:tgtEl>
                                          <p:spTgt spid="3">
                                            <p:txEl>
                                              <p:pRg st="0" end="0"/>
                                            </p:txEl>
                                          </p:spTgt>
                                        </p:tgtEl>
                                      </p:cBhvr>
                                    </p:animEffect>
                                    <p:anim calcmode="lin" valueType="num">
                                      <p:cBhvr>
                                        <p:cTn id="4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0" end="0"/>
                                            </p:txEl>
                                          </p:spTgt>
                                        </p:tgtEl>
                                      </p:cBhvr>
                                      <p:to x="100000" y="60000"/>
                                    </p:animScale>
                                    <p:animScale>
                                      <p:cBhvr>
                                        <p:cTn id="48" dur="166" decel="50000">
                                          <p:stCondLst>
                                            <p:cond delay="676"/>
                                          </p:stCondLst>
                                        </p:cTn>
                                        <p:tgtEl>
                                          <p:spTgt spid="3">
                                            <p:txEl>
                                              <p:pRg st="0" end="0"/>
                                            </p:txEl>
                                          </p:spTgt>
                                        </p:tgtEl>
                                      </p:cBhvr>
                                      <p:to x="100000" y="100000"/>
                                    </p:animScale>
                                    <p:animScale>
                                      <p:cBhvr>
                                        <p:cTn id="49" dur="26">
                                          <p:stCondLst>
                                            <p:cond delay="1312"/>
                                          </p:stCondLst>
                                        </p:cTn>
                                        <p:tgtEl>
                                          <p:spTgt spid="3">
                                            <p:txEl>
                                              <p:pRg st="0" end="0"/>
                                            </p:txEl>
                                          </p:spTgt>
                                        </p:tgtEl>
                                      </p:cBhvr>
                                      <p:to x="100000" y="80000"/>
                                    </p:animScale>
                                    <p:animScale>
                                      <p:cBhvr>
                                        <p:cTn id="50" dur="166" decel="50000">
                                          <p:stCondLst>
                                            <p:cond delay="1338"/>
                                          </p:stCondLst>
                                        </p:cTn>
                                        <p:tgtEl>
                                          <p:spTgt spid="3">
                                            <p:txEl>
                                              <p:pRg st="0" end="0"/>
                                            </p:txEl>
                                          </p:spTgt>
                                        </p:tgtEl>
                                      </p:cBhvr>
                                      <p:to x="100000" y="100000"/>
                                    </p:animScale>
                                    <p:animScale>
                                      <p:cBhvr>
                                        <p:cTn id="51" dur="26">
                                          <p:stCondLst>
                                            <p:cond delay="1642"/>
                                          </p:stCondLst>
                                        </p:cTn>
                                        <p:tgtEl>
                                          <p:spTgt spid="3">
                                            <p:txEl>
                                              <p:pRg st="0" end="0"/>
                                            </p:txEl>
                                          </p:spTgt>
                                        </p:tgtEl>
                                      </p:cBhvr>
                                      <p:to x="100000" y="90000"/>
                                    </p:animScale>
                                    <p:animScale>
                                      <p:cBhvr>
                                        <p:cTn id="52" dur="166" decel="50000">
                                          <p:stCondLst>
                                            <p:cond delay="1668"/>
                                          </p:stCondLst>
                                        </p:cTn>
                                        <p:tgtEl>
                                          <p:spTgt spid="3">
                                            <p:txEl>
                                              <p:pRg st="0" end="0"/>
                                            </p:txEl>
                                          </p:spTgt>
                                        </p:tgtEl>
                                      </p:cBhvr>
                                      <p:to x="100000" y="100000"/>
                                    </p:animScale>
                                    <p:animScale>
                                      <p:cBhvr>
                                        <p:cTn id="53" dur="26">
                                          <p:stCondLst>
                                            <p:cond delay="1808"/>
                                          </p:stCondLst>
                                        </p:cTn>
                                        <p:tgtEl>
                                          <p:spTgt spid="3">
                                            <p:txEl>
                                              <p:pRg st="0" end="0"/>
                                            </p:txEl>
                                          </p:spTgt>
                                        </p:tgtEl>
                                      </p:cBhvr>
                                      <p:to x="100000" y="95000"/>
                                    </p:animScale>
                                    <p:animScale>
                                      <p:cBhvr>
                                        <p:cTn id="5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0800000" flipV="1">
            <a:off x="755576" y="476672"/>
            <a:ext cx="7992888" cy="648072"/>
          </a:xfrm>
        </p:spPr>
        <p:txBody>
          <a:bodyPr>
            <a:normAutofit fontScale="90000"/>
          </a:bodyPr>
          <a:lstStyle/>
          <a:p>
            <a:pPr algn="ctr"/>
            <a:r>
              <a:rPr lang="ar-IQ" u="sng" dirty="0"/>
              <a:t>أثر القرآن الكريم في </a:t>
            </a:r>
            <a:r>
              <a:rPr lang="ar-IQ" u="sng"/>
              <a:t>نشأة البلاغة</a:t>
            </a:r>
            <a:endParaRPr lang="en-US" u="sng" dirty="0"/>
          </a:p>
        </p:txBody>
      </p:sp>
      <p:sp>
        <p:nvSpPr>
          <p:cNvPr id="3" name="عنوان فرعي 2"/>
          <p:cNvSpPr>
            <a:spLocks noGrp="1"/>
          </p:cNvSpPr>
          <p:nvPr>
            <p:ph type="subTitle" idx="1"/>
          </p:nvPr>
        </p:nvSpPr>
        <p:spPr>
          <a:xfrm>
            <a:off x="1187624" y="1844824"/>
            <a:ext cx="7704856" cy="4608512"/>
          </a:xfrm>
        </p:spPr>
        <p:txBody>
          <a:bodyPr>
            <a:noAutofit/>
          </a:bodyPr>
          <a:lstStyle/>
          <a:p>
            <a:pPr rtl="1"/>
            <a:r>
              <a:rPr lang="ar-IQ" sz="2400" dirty="0"/>
              <a:t>أبو هلال العسكري خير من يوضح الاسباب التي دعت العرب والمسلمين الى توسيع دائرة علم البلاغة والتأليف فيها حين قال : (( ان أحق العلوم بالتعلم وأولاها بالتحفظ بعد المعرفة بالله جل ثناؤه علم البلاغة ومعرفة الفصاحة الذي به يعرف اعجاز كتاب الله تعالى ،  الناطق بالحق ، الهادي الى سبيل الرشد ، المدلول به على صدق الرسالة وصحة النبوة التي رفعت اعلام الحق وأقامت منار الدين ، وأزالت شبه الكفر ببراهينها وهتكت حجب الشك بيقينها ... </a:t>
            </a:r>
            <a:br>
              <a:rPr lang="ar-IQ" sz="2400" dirty="0"/>
            </a:br>
            <a:r>
              <a:rPr lang="ar-IQ" sz="2400" dirty="0"/>
              <a:t>وقد علمنا أن  الانسان اذا أغفل علم البلاغة وأخل بمعرفة الفصاحة لم يقع علمه بأعجاز القرآن من جهة ما خصه الله به من حسن التأليف وبراعة التركيب وما شحنه به من الايجاز البديع والاختصار اللطيف وضمنه من الحلاوة وجله من رونق الطلاوة مع سهولة كلمة وجزالتها وعذوبتها وسلاستها الى غير ذلك من محاسنه التي عجز الخلق عنها وتحيرت عقولهم فيها )) .</a:t>
            </a:r>
            <a:br>
              <a:rPr lang="ar-IQ" sz="2400" dirty="0"/>
            </a:br>
            <a:endParaRPr lang="en-US" sz="2400" dirty="0"/>
          </a:p>
        </p:txBody>
      </p:sp>
    </p:spTree>
    <p:extLst>
      <p:ext uri="{BB962C8B-B14F-4D97-AF65-F5344CB8AC3E}">
        <p14:creationId xmlns:p14="http://schemas.microsoft.com/office/powerpoint/2010/main" val="316996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1000" fill="hold"/>
                                        <p:tgtEl>
                                          <p:spTgt spid="2"/>
                                        </p:tgtEl>
                                        <p:attrNameLst>
                                          <p:attrName>ppt_w</p:attrName>
                                        </p:attrNameLst>
                                      </p:cBhvr>
                                      <p:tavLst>
                                        <p:tav tm="0">
                                          <p:val>
                                            <p:fltVal val="0"/>
                                          </p:val>
                                        </p:tav>
                                        <p:tav tm="100000">
                                          <p:val>
                                            <p:strVal val="#ppt_w"/>
                                          </p:val>
                                        </p:tav>
                                      </p:tavLst>
                                    </p:anim>
                                    <p:anim calcmode="lin" valueType="num">
                                      <p:cBhvr>
                                        <p:cTn id="34" dur="1000" fill="hold"/>
                                        <p:tgtEl>
                                          <p:spTgt spid="2"/>
                                        </p:tgtEl>
                                        <p:attrNameLst>
                                          <p:attrName>ppt_h</p:attrName>
                                        </p:attrNameLst>
                                      </p:cBhvr>
                                      <p:tavLst>
                                        <p:tav tm="0">
                                          <p:val>
                                            <p:fltVal val="0"/>
                                          </p:val>
                                        </p:tav>
                                        <p:tav tm="100000">
                                          <p:val>
                                            <p:strVal val="#ppt_h"/>
                                          </p:val>
                                        </p:tav>
                                      </p:tavLst>
                                    </p:anim>
                                    <p:anim calcmode="lin" valueType="num">
                                      <p:cBhvr>
                                        <p:cTn id="35" dur="1000" fill="hold"/>
                                        <p:tgtEl>
                                          <p:spTgt spid="2"/>
                                        </p:tgtEl>
                                        <p:attrNameLst>
                                          <p:attrName>style.rotation</p:attrName>
                                        </p:attrNameLst>
                                      </p:cBhvr>
                                      <p:tavLst>
                                        <p:tav tm="0">
                                          <p:val>
                                            <p:fltVal val="90"/>
                                          </p:val>
                                        </p:tav>
                                        <p:tav tm="100000">
                                          <p:val>
                                            <p:fltVal val="0"/>
                                          </p:val>
                                        </p:tav>
                                      </p:tavLst>
                                    </p:anim>
                                    <p:animEffect transition="in" filter="fade">
                                      <p:cBhvr>
                                        <p:cTn id="36" dur="1000"/>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0" end="0"/>
                                            </p:txEl>
                                          </p:spTgt>
                                        </p:tgtEl>
                                        <p:attrNameLst>
                                          <p:attrName>style.visibility</p:attrName>
                                        </p:attrNameLst>
                                      </p:cBhvr>
                                      <p:to>
                                        <p:strVal val="visible"/>
                                      </p:to>
                                    </p:set>
                                    <p:animEffect transition="in" filter="wipe(down)">
                                      <p:cBhvr>
                                        <p:cTn id="41" dur="580">
                                          <p:stCondLst>
                                            <p:cond delay="0"/>
                                          </p:stCondLst>
                                        </p:cTn>
                                        <p:tgtEl>
                                          <p:spTgt spid="3">
                                            <p:txEl>
                                              <p:pRg st="0" end="0"/>
                                            </p:txEl>
                                          </p:spTgt>
                                        </p:tgtEl>
                                      </p:cBhvr>
                                    </p:animEffect>
                                    <p:anim calcmode="lin" valueType="num">
                                      <p:cBhvr>
                                        <p:cTn id="4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0" end="0"/>
                                            </p:txEl>
                                          </p:spTgt>
                                        </p:tgtEl>
                                      </p:cBhvr>
                                      <p:to x="100000" y="60000"/>
                                    </p:animScale>
                                    <p:animScale>
                                      <p:cBhvr>
                                        <p:cTn id="48" dur="166" decel="50000">
                                          <p:stCondLst>
                                            <p:cond delay="676"/>
                                          </p:stCondLst>
                                        </p:cTn>
                                        <p:tgtEl>
                                          <p:spTgt spid="3">
                                            <p:txEl>
                                              <p:pRg st="0" end="0"/>
                                            </p:txEl>
                                          </p:spTgt>
                                        </p:tgtEl>
                                      </p:cBhvr>
                                      <p:to x="100000" y="100000"/>
                                    </p:animScale>
                                    <p:animScale>
                                      <p:cBhvr>
                                        <p:cTn id="49" dur="26">
                                          <p:stCondLst>
                                            <p:cond delay="1312"/>
                                          </p:stCondLst>
                                        </p:cTn>
                                        <p:tgtEl>
                                          <p:spTgt spid="3">
                                            <p:txEl>
                                              <p:pRg st="0" end="0"/>
                                            </p:txEl>
                                          </p:spTgt>
                                        </p:tgtEl>
                                      </p:cBhvr>
                                      <p:to x="100000" y="80000"/>
                                    </p:animScale>
                                    <p:animScale>
                                      <p:cBhvr>
                                        <p:cTn id="50" dur="166" decel="50000">
                                          <p:stCondLst>
                                            <p:cond delay="1338"/>
                                          </p:stCondLst>
                                        </p:cTn>
                                        <p:tgtEl>
                                          <p:spTgt spid="3">
                                            <p:txEl>
                                              <p:pRg st="0" end="0"/>
                                            </p:txEl>
                                          </p:spTgt>
                                        </p:tgtEl>
                                      </p:cBhvr>
                                      <p:to x="100000" y="100000"/>
                                    </p:animScale>
                                    <p:animScale>
                                      <p:cBhvr>
                                        <p:cTn id="51" dur="26">
                                          <p:stCondLst>
                                            <p:cond delay="1642"/>
                                          </p:stCondLst>
                                        </p:cTn>
                                        <p:tgtEl>
                                          <p:spTgt spid="3">
                                            <p:txEl>
                                              <p:pRg st="0" end="0"/>
                                            </p:txEl>
                                          </p:spTgt>
                                        </p:tgtEl>
                                      </p:cBhvr>
                                      <p:to x="100000" y="90000"/>
                                    </p:animScale>
                                    <p:animScale>
                                      <p:cBhvr>
                                        <p:cTn id="52" dur="166" decel="50000">
                                          <p:stCondLst>
                                            <p:cond delay="1668"/>
                                          </p:stCondLst>
                                        </p:cTn>
                                        <p:tgtEl>
                                          <p:spTgt spid="3">
                                            <p:txEl>
                                              <p:pRg st="0" end="0"/>
                                            </p:txEl>
                                          </p:spTgt>
                                        </p:tgtEl>
                                      </p:cBhvr>
                                      <p:to x="100000" y="100000"/>
                                    </p:animScale>
                                    <p:animScale>
                                      <p:cBhvr>
                                        <p:cTn id="53" dur="26">
                                          <p:stCondLst>
                                            <p:cond delay="1808"/>
                                          </p:stCondLst>
                                        </p:cTn>
                                        <p:tgtEl>
                                          <p:spTgt spid="3">
                                            <p:txEl>
                                              <p:pRg st="0" end="0"/>
                                            </p:txEl>
                                          </p:spTgt>
                                        </p:tgtEl>
                                      </p:cBhvr>
                                      <p:to x="100000" y="95000"/>
                                    </p:animScale>
                                    <p:animScale>
                                      <p:cBhvr>
                                        <p:cTn id="54"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393</TotalTime>
  <Words>1220</Words>
  <Application>Microsoft Office PowerPoint</Application>
  <PresentationFormat>عرض على الشاشة (4:3)</PresentationFormat>
  <Paragraphs>122</Paragraphs>
  <Slides>9</Slides>
  <Notes>2</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انقلاب</vt:lpstr>
      <vt:lpstr>محاضرات في مادة البلاغة / قسم اللغة العربية / المرحلة الثانية</vt:lpstr>
      <vt:lpstr>محاضرة بعنوان : مفهوم البلاغة والفصاحة </vt:lpstr>
      <vt:lpstr>    مفهوم الفصاحة </vt:lpstr>
      <vt:lpstr>محاضرة بعنوان : نشأة البلاغة ومراحل تطورها  </vt:lpstr>
      <vt:lpstr>  </vt:lpstr>
      <vt:lpstr>محاضرة بعنوان : علم المعاني </vt:lpstr>
      <vt:lpstr>فروع علم المعاني</vt:lpstr>
      <vt:lpstr>A noun phrase always contains a nominal (N),which may be a pronoun ,a name,or a common noun. Some nominal are preceded by determiners(Det);some nominal may be in the plural(Pl).                                                                                        NP                      (Det) N (Pl) The parentheses around Det and Pl mean that these elements are optional.                                                                                                               محاضرة بعنوان : أثر القرآن الكريم في نشأة البلاغة                           محاضرة بعنوان : أثر القرآن الكريم في نشأة البلاغة  القرآن معجزة الرسول (صلى الله عليه وسلم) التي تحدى بها الناس ، قال تعالى : (( قل لئن اجتمعت الانس والجن على ان يأتوا بمثل هذا القرآن لا يأتون بمثله ولو كان بعضهم لبعض ظهيرآ )) الأسراء/89 ، وقال تعالى : (( فاتوا بسورة من مثله وادعوا شهداءكم من دون الله ان كنتم صادقين )) البقرة/23 ، ولهذا فلا عجب ان يعكف المسلمون على دراسة القرآن ويعنوا بضبط لغاته ، وتحرير كلماته ، ومعرفة حروفه ، وعددها ، وعدد كلماته ، وآياته وسوره ، وان يعنوا بالمعرب والمبني من الاسماء والافعال حتى ان بعضهم اعرب مشكلة وبعضهم اعربه كلمة كلمة .  وضح الطبري في تفسيره من فصاحة وبلاغة بقوله : (( ان الرسول عربي ، وان القرآن نزل بلسانه فالواجب ان تكون معاني كتاب الله المنزل على نبينا محمد (صلى الله عليه وسلم) لمعاني كلام العرب موافقة وظاهرة لظاهر كلامهم .........)) كان للقرآن الكريم الاثر الكبير في نشأة مباحث علم البلاغة وتنوعها وتطورها ، اذ كانت البلاغة من أهم ما اعتمد عليه في نشر العقيدة الاسلامية وذلك ان النبي (صلى الله عليه وسلم) قد تحدى العرب قاطبة بأن يأتوا بسورة من مثله فعجزوا وانقطعوا دونه ... على الرغم من انهم كانوا أهل اللسن والفصاحة وكانت لهم القدرة على تمييز اقدار الالفاظ والمعاني وتبين ما يجري فيها من جودة الالفاظ وبلاغة التعبير . وقد صور القرآن الكريم ما امتازوا به من فنون القول في مواضع عديدة من مثل : (( ومن الناس من يعجبك قوله في الحياة الدنيا )) و (( فاذا ذهب الخوف سلقوكم بألسنة حداد )) و (( وما ضربوه لك الا جدلا بل هم قوم خصمون))  . .   </vt:lpstr>
      <vt:lpstr>أثر القرآن الكريم في نشأة البلاغة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CONJUNCTIONS </dc:title>
  <dc:creator>Hazim</dc:creator>
  <cp:lastModifiedBy>مستخدم غير معروف</cp:lastModifiedBy>
  <cp:revision>75</cp:revision>
  <dcterms:created xsi:type="dcterms:W3CDTF">2019-01-27T20:22:59Z</dcterms:created>
  <dcterms:modified xsi:type="dcterms:W3CDTF">2020-04-02T16:27:05Z</dcterms:modified>
</cp:coreProperties>
</file>